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11" r:id="rId6"/>
    <p:sldMasterId id="2147483754" r:id="rId7"/>
    <p:sldMasterId id="2147483770" r:id="rId8"/>
    <p:sldMasterId id="2147483794" r:id="rId9"/>
    <p:sldMasterId id="2147483806" r:id="rId10"/>
  </p:sldMasterIdLst>
  <p:notesMasterIdLst>
    <p:notesMasterId r:id="rId25"/>
  </p:notesMasterIdLst>
  <p:sldIdLst>
    <p:sldId id="258" r:id="rId11"/>
    <p:sldId id="1106" r:id="rId12"/>
    <p:sldId id="280" r:id="rId13"/>
    <p:sldId id="3584" r:id="rId14"/>
    <p:sldId id="1164" r:id="rId15"/>
    <p:sldId id="3572" r:id="rId16"/>
    <p:sldId id="3573" r:id="rId17"/>
    <p:sldId id="257" r:id="rId18"/>
    <p:sldId id="891" r:id="rId19"/>
    <p:sldId id="1489" r:id="rId20"/>
    <p:sldId id="3583" r:id="rId21"/>
    <p:sldId id="3580" r:id="rId22"/>
    <p:sldId id="1481" r:id="rId23"/>
    <p:sldId id="31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63977" autoAdjust="0"/>
  </p:normalViewPr>
  <p:slideViewPr>
    <p:cSldViewPr snapToGrid="0">
      <p:cViewPr varScale="1">
        <p:scale>
          <a:sx n="74" d="100"/>
          <a:sy n="74" d="100"/>
        </p:scale>
        <p:origin x="1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93034619236555371"/>
          <c:y val="0.74277773058974939"/>
          <c:w val="3.8584044282807026E-2"/>
          <c:h val="1.9676296228438531E-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45939312"/>
        <c:axId val="-745941488"/>
      </c:barChart>
      <c:catAx>
        <c:axId val="-745939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745941488"/>
        <c:crosses val="autoZero"/>
        <c:auto val="1"/>
        <c:lblAlgn val="ctr"/>
        <c:lblOffset val="100"/>
        <c:noMultiLvlLbl val="0"/>
      </c:catAx>
      <c:valAx>
        <c:axId val="-745941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745939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7873838246459"/>
          <c:y val="8.6517076761516432E-2"/>
          <c:w val="0.85605421828993955"/>
          <c:h val="0.79818955761200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(8 мес)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/>
                      <a:t>10</a:t>
                    </a:r>
                    <a:r>
                      <a:rPr lang="ru-RU" b="1" baseline="0"/>
                      <a:t> мес 2020</a:t>
                    </a:r>
                    <a:endParaRPr lang="ru-RU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5B-416F-991D-D4A1FC5AE1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F8-4401-91EE-3BDE254DD0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(8 мес)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/>
                      <a:t>10</a:t>
                    </a:r>
                    <a:r>
                      <a:rPr lang="ru-RU" b="1" baseline="0" dirty="0"/>
                      <a:t> </a:t>
                    </a:r>
                    <a:r>
                      <a:rPr lang="ru-RU" b="1" baseline="0" dirty="0" err="1"/>
                      <a:t>мес</a:t>
                    </a:r>
                    <a:r>
                      <a:rPr lang="ru-RU" b="1" baseline="0" dirty="0"/>
                      <a:t> 2020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5B-416F-991D-D4A1FC5AE1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F8-4401-91EE-3BDE254DD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45932784"/>
        <c:axId val="-745934960"/>
      </c:barChart>
      <c:catAx>
        <c:axId val="-74593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45934960"/>
        <c:crosses val="autoZero"/>
        <c:auto val="1"/>
        <c:lblAlgn val="ctr"/>
        <c:lblOffset val="100"/>
        <c:noMultiLvlLbl val="0"/>
      </c:catAx>
      <c:valAx>
        <c:axId val="-74593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4593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82686002595016"/>
          <c:y val="0"/>
          <c:w val="0.77098566071019625"/>
          <c:h val="0.797274613964500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наркотический</c:v>
                </c:pt>
              </c:strCache>
            </c:strRef>
          </c:tx>
          <c:spPr>
            <a:solidFill>
              <a:srgbClr val="D6828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52,0%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04-4ABE-90AC-904F597ADC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53,5%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F04-4ABE-90AC-904F597ADC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г.(8мес)</c:v>
                </c:pt>
                <c:pt idx="1">
                  <c:v>2020 г.(8мес)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52.4</c:v>
                </c:pt>
                <c:pt idx="1">
                  <c:v>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90-4F93-86FE-C351EC9EDE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половой</c:v>
                </c:pt>
              </c:strCache>
            </c:strRef>
          </c:tx>
          <c:spPr>
            <a:solidFill>
              <a:srgbClr val="4A8BE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F04-4ABE-90AC-904F597ADC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34,1%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F04-4ABE-90AC-904F597ADC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г.(8мес)</c:v>
                </c:pt>
                <c:pt idx="1">
                  <c:v>2020 г.(8мес)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29.3</c:v>
                </c:pt>
                <c:pt idx="1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90-4F93-86FE-C351EC9EDE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вертикальный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г.(8мес)</c:v>
                </c:pt>
                <c:pt idx="1">
                  <c:v>2020 г.(8мес)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90-4F93-86FE-C351EC9EDE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100"/>
        <c:axId val="-745938224"/>
        <c:axId val="-745930064"/>
      </c:barChart>
      <c:catAx>
        <c:axId val="-74593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45930064"/>
        <c:crosses val="autoZero"/>
        <c:auto val="1"/>
        <c:lblAlgn val="ctr"/>
        <c:lblOffset val="100"/>
        <c:noMultiLvlLbl val="0"/>
      </c:catAx>
      <c:valAx>
        <c:axId val="-7459300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7459382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395316190944882"/>
          <c:y val="0.73185752062881615"/>
          <c:w val="0.55218663877952767"/>
          <c:h val="0.2125092904505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43503937007881"/>
          <c:y val="8.5976639901408053E-2"/>
          <c:w val="0.74937746062992161"/>
          <c:h val="0.69809722812381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682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92-4D6D-AB7A-E7E997A9819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92-4D6D-AB7A-E7E997A9819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65,3%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92-4D6D-AB7A-E7E997A981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34,7%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92-4D6D-AB7A-E7E997A981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2-4D6D-AB7A-E7E997A981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100"/>
        <c:axId val="-745936048"/>
        <c:axId val="-745928432"/>
      </c:barChart>
      <c:catAx>
        <c:axId val="-74593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45928432"/>
        <c:crosses val="autoZero"/>
        <c:auto val="1"/>
        <c:lblAlgn val="ctr"/>
        <c:lblOffset val="100"/>
        <c:noMultiLvlLbl val="0"/>
      </c:catAx>
      <c:valAx>
        <c:axId val="-7459284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74593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18-30 лет</c:v>
                </c:pt>
              </c:strCache>
            </c:strRef>
          </c:tx>
          <c:spPr>
            <a:solidFill>
              <a:srgbClr val="5B9BD5"/>
            </a:solidFill>
            <a:ln w="24170">
              <a:noFill/>
            </a:ln>
          </c:spPr>
          <c:invertIfNegative val="0"/>
          <c:dLbls>
            <c:spPr>
              <a:noFill/>
              <a:ln w="241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22" b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2019(10 мес)</c:v>
                </c:pt>
                <c:pt idx="1">
                  <c:v>2020(10 мес)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12.2</c:v>
                </c:pt>
                <c:pt idx="1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2D-4686-A4FD-3E6DE39EF0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30-50 лет</c:v>
                </c:pt>
              </c:strCache>
            </c:strRef>
          </c:tx>
          <c:spPr>
            <a:solidFill>
              <a:srgbClr val="ED7D31"/>
            </a:solidFill>
            <a:ln w="24170">
              <a:noFill/>
            </a:ln>
          </c:spPr>
          <c:invertIfNegative val="0"/>
          <c:dLbls>
            <c:spPr>
              <a:noFill/>
              <a:ln w="24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22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2019(10 мес)</c:v>
                </c:pt>
                <c:pt idx="1">
                  <c:v>2020(10 мес)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74.400000000000006</c:v>
                </c:pt>
                <c:pt idx="1">
                  <c:v>73.2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2D-4686-A4FD-3E6DE39EF0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старше 50 лет</c:v>
                </c:pt>
              </c:strCache>
            </c:strRef>
          </c:tx>
          <c:spPr>
            <a:solidFill>
              <a:srgbClr val="A5A5A5"/>
            </a:solidFill>
            <a:ln w="24170">
              <a:noFill/>
            </a:ln>
          </c:spPr>
          <c:invertIfNegative val="0"/>
          <c:dLbls>
            <c:spPr>
              <a:noFill/>
              <a:ln w="24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22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2019(10 мес)</c:v>
                </c:pt>
                <c:pt idx="1">
                  <c:v>2020(10 мес)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12.8</c:v>
                </c:pt>
                <c:pt idx="1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2D-4686-A4FD-3E6DE39EF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745928976"/>
        <c:axId val="-745927888"/>
      </c:barChart>
      <c:catAx>
        <c:axId val="-74592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06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3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745927888"/>
        <c:crosses val="autoZero"/>
        <c:auto val="1"/>
        <c:lblAlgn val="ctr"/>
        <c:lblOffset val="100"/>
        <c:noMultiLvlLbl val="0"/>
      </c:catAx>
      <c:valAx>
        <c:axId val="-745927888"/>
        <c:scaling>
          <c:orientation val="minMax"/>
        </c:scaling>
        <c:delete val="0"/>
        <c:axPos val="l"/>
        <c:majorGridlines>
          <c:spPr>
            <a:ln w="906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0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713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745928976"/>
        <c:crosses val="autoZero"/>
        <c:crossBetween val="between"/>
      </c:valAx>
      <c:spPr>
        <a:noFill/>
        <a:ln w="24170">
          <a:noFill/>
        </a:ln>
      </c:spPr>
    </c:plotArea>
    <c:legend>
      <c:legendPos val="b"/>
      <c:overlay val="0"/>
      <c:spPr>
        <a:noFill/>
        <a:ln w="2417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903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0.61859</cdr:x>
      <cdr:y>0.02768</cdr:y>
    </cdr:from>
    <cdr:to>
      <cdr:x>0.97522</cdr:x>
      <cdr:y>0.40118</cdr:y>
    </cdr:to>
    <cdr:sp macro="" textlink="">
      <cdr:nvSpPr>
        <cdr:cNvPr id="4" name="Двойная волна 3"/>
        <cdr:cNvSpPr/>
      </cdr:nvSpPr>
      <cdr:spPr>
        <a:xfrm xmlns:a="http://schemas.openxmlformats.org/drawingml/2006/main">
          <a:off x="6499686" y="141112"/>
          <a:ext cx="3747149" cy="1904043"/>
        </a:xfrm>
        <a:prstGeom xmlns:a="http://schemas.openxmlformats.org/drawingml/2006/main" prst="doubleWav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01.07.2020</a:t>
          </a:r>
        </a:p>
        <a:p xmlns:a="http://schemas.openxmlformats.org/drawingml/2006/main">
          <a:pPr algn="ctr"/>
          <a:r>
            <a:rPr lang="ru-RU" sz="1600" b="1" dirty="0"/>
            <a:t>РФ –745,5 </a:t>
          </a:r>
        </a:p>
        <a:p xmlns:a="http://schemas.openxmlformats.org/drawingml/2006/main">
          <a:pPr algn="ctr"/>
          <a:r>
            <a:rPr lang="ru-RU" sz="1600" b="1" dirty="0"/>
            <a:t>ДФО – 326,9 </a:t>
          </a:r>
          <a:r>
            <a:rPr lang="ru-RU" sz="1600" dirty="0"/>
            <a:t>(01.01.20)</a:t>
          </a:r>
        </a:p>
        <a:p xmlns:a="http://schemas.openxmlformats.org/drawingml/2006/main">
          <a:pPr algn="ctr"/>
          <a:r>
            <a:rPr lang="ru-RU" sz="1600" b="1" dirty="0"/>
            <a:t>на 100 тыс. нас.</a:t>
          </a:r>
        </a:p>
      </cdr:txBody>
    </cdr:sp>
  </cdr:relSizeAnchor>
  <cdr:relSizeAnchor xmlns:cdr="http://schemas.openxmlformats.org/drawingml/2006/chartDrawing">
    <cdr:from>
      <cdr:x>0.11817</cdr:x>
      <cdr:y>0</cdr:y>
    </cdr:from>
    <cdr:to>
      <cdr:x>0.56292</cdr:x>
      <cdr:y>0.18409</cdr:y>
    </cdr:to>
    <cdr:sp macro="" textlink="">
      <cdr:nvSpPr>
        <cdr:cNvPr id="5" name="Двойная волна 4"/>
        <cdr:cNvSpPr/>
      </cdr:nvSpPr>
      <cdr:spPr>
        <a:xfrm xmlns:a="http://schemas.openxmlformats.org/drawingml/2006/main">
          <a:off x="1241635" y="0"/>
          <a:ext cx="4673089" cy="914398"/>
        </a:xfrm>
        <a:prstGeom xmlns:a="http://schemas.openxmlformats.org/drawingml/2006/main" prst="doubleWave">
          <a:avLst>
            <a:gd name="adj1" fmla="val 6250"/>
            <a:gd name="adj2" fmla="val 62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Находкинский ГО - 841,3 с числом ЛЖВ 1 228 чел.</a:t>
          </a:r>
        </a:p>
      </cdr:txBody>
    </cdr:sp>
  </cdr:relSizeAnchor>
  <cdr:relSizeAnchor xmlns:cdr="http://schemas.openxmlformats.org/drawingml/2006/chartDrawing">
    <cdr:from>
      <cdr:x>0.11645</cdr:x>
      <cdr:y>0.2651</cdr:y>
    </cdr:from>
    <cdr:to>
      <cdr:x>0.55983</cdr:x>
      <cdr:y>0.44919</cdr:y>
    </cdr:to>
    <cdr:sp macro="" textlink="">
      <cdr:nvSpPr>
        <cdr:cNvPr id="6" name="Двойная волна 5"/>
        <cdr:cNvSpPr/>
      </cdr:nvSpPr>
      <cdr:spPr>
        <a:xfrm xmlns:a="http://schemas.openxmlformats.org/drawingml/2006/main">
          <a:off x="1223515" y="1351445"/>
          <a:ext cx="4658679" cy="938456"/>
        </a:xfrm>
        <a:prstGeom xmlns:a="http://schemas.openxmlformats.org/drawingml/2006/main" prst="doubleWav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Артёмовский ГО - 773,0 с числом ЛЖВ 890 чел.</a:t>
          </a:r>
        </a:p>
      </cdr:txBody>
    </cdr:sp>
  </cdr:relSizeAnchor>
  <cdr:relSizeAnchor xmlns:cdr="http://schemas.openxmlformats.org/drawingml/2006/chartDrawing">
    <cdr:from>
      <cdr:x>0.11645</cdr:x>
      <cdr:y>0.5263</cdr:y>
    </cdr:from>
    <cdr:to>
      <cdr:x>0.56074</cdr:x>
      <cdr:y>0.7104</cdr:y>
    </cdr:to>
    <cdr:sp macro="" textlink="">
      <cdr:nvSpPr>
        <cdr:cNvPr id="7" name="Двойная волна 6"/>
        <cdr:cNvSpPr/>
      </cdr:nvSpPr>
      <cdr:spPr>
        <a:xfrm xmlns:a="http://schemas.openxmlformats.org/drawingml/2006/main">
          <a:off x="1223515" y="2682967"/>
          <a:ext cx="4668241" cy="938507"/>
        </a:xfrm>
        <a:prstGeom xmlns:a="http://schemas.openxmlformats.org/drawingml/2006/main" prst="doubleWav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Уссурийский ГО - 678,7 </a:t>
          </a:r>
          <a:r>
            <a:rPr lang="ru-RU" sz="1800" b="1" dirty="0">
              <a:solidFill>
                <a:prstClr val="white"/>
              </a:solidFill>
            </a:rPr>
            <a:t>с числом ЛЖВ       1 353 чел.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0.11645</cdr:x>
      <cdr:y>0.74126</cdr:y>
    </cdr:from>
    <cdr:to>
      <cdr:x>0.56807</cdr:x>
      <cdr:y>0.92536</cdr:y>
    </cdr:to>
    <cdr:sp macro="" textlink="">
      <cdr:nvSpPr>
        <cdr:cNvPr id="8" name="Двойная волна 7"/>
        <cdr:cNvSpPr/>
      </cdr:nvSpPr>
      <cdr:spPr>
        <a:xfrm xmlns:a="http://schemas.openxmlformats.org/drawingml/2006/main">
          <a:off x="1223563" y="3778808"/>
          <a:ext cx="4745258" cy="938507"/>
        </a:xfrm>
        <a:prstGeom xmlns:a="http://schemas.openxmlformats.org/drawingml/2006/main" prst="doubleWav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Владивостокский ГО - 563,3</a:t>
          </a:r>
          <a:r>
            <a:rPr lang="ru-RU" sz="1800" b="1" dirty="0">
              <a:solidFill>
                <a:prstClr val="white"/>
              </a:solidFill>
            </a:rPr>
            <a:t> с числом ЛЖВ 3 575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</cdr:x>
      <cdr:y>0.25214</cdr:y>
    </cdr:from>
    <cdr:to>
      <cdr:x>0.85863</cdr:x>
      <cdr:y>0.62225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657A676-382C-4D11-AA46-C1FFFF19A924}"/>
            </a:ext>
          </a:extLst>
        </cdr:cNvPr>
        <cdr:cNvSpPr txBox="1"/>
      </cdr:nvSpPr>
      <cdr:spPr>
        <a:xfrm xmlns:a="http://schemas.openxmlformats.org/drawingml/2006/main">
          <a:off x="2384982" y="723423"/>
          <a:ext cx="1233097" cy="1061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</a:rPr>
            <a:t>550,7</a:t>
          </a:r>
        </a:p>
      </cdr:txBody>
    </cdr:sp>
  </cdr:relSizeAnchor>
  <cdr:relSizeAnchor xmlns:cdr="http://schemas.openxmlformats.org/drawingml/2006/chartDrawing">
    <cdr:from>
      <cdr:x>0.33362</cdr:x>
      <cdr:y>0.69079</cdr:y>
    </cdr:from>
    <cdr:to>
      <cdr:x>0.60429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D51292DB-5ED7-417C-86AF-BEA5B79C5BF3}"/>
            </a:ext>
          </a:extLst>
        </cdr:cNvPr>
        <cdr:cNvSpPr txBox="1"/>
      </cdr:nvSpPr>
      <cdr:spPr>
        <a:xfrm xmlns:a="http://schemas.openxmlformats.org/drawingml/2006/main">
          <a:off x="1405812" y="1981961"/>
          <a:ext cx="1140542" cy="887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bg1"/>
              </a:solidFill>
            </a:rPr>
            <a:t>547,0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0.02711</cdr:x>
      <cdr:y>0.5</cdr:y>
    </cdr:from>
    <cdr:to>
      <cdr:x>0.19207</cdr:x>
      <cdr:y>0.67765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="" xmlns:a16="http://schemas.microsoft.com/office/drawing/2014/main" id="{12415102-7CC2-4D82-90CF-4AAC01685942}"/>
            </a:ext>
          </a:extLst>
        </cdr:cNvPr>
        <cdr:cNvSpPr/>
      </cdr:nvSpPr>
      <cdr:spPr>
        <a:xfrm xmlns:a="http://schemas.openxmlformats.org/drawingml/2006/main">
          <a:off x="150285" y="2573593"/>
          <a:ext cx="914400" cy="91440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1600" dirty="0"/>
            <a:t> 10 </a:t>
          </a:r>
          <a:r>
            <a:rPr lang="ru-RU" sz="1600" dirty="0" err="1"/>
            <a:t>мес</a:t>
          </a:r>
          <a:r>
            <a:rPr lang="ru-RU" sz="1600" dirty="0"/>
            <a:t>      2019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2589C-1DB5-40E3-9866-57067784049E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BD477-94ED-4602-B135-41EE92758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8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C2103-6C6C-4958-9030-CDE783A0D7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4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9" tIns="45939" rIns="91879" bIns="45939" anchor="b"/>
          <a:lstStyle/>
          <a:p>
            <a:pPr marL="0" marR="0" lvl="0" indent="0" algn="r" defTabSz="918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563A7-D059-41FD-B69E-BC0ADB26E5E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8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0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C2103-6C6C-4958-9030-CDE783A0D7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8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BD477-94ED-4602-B135-41EE927581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BD477-94ED-4602-B135-41EE927581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5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BD477-94ED-4602-B135-41EE927581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6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CF55F-08D6-4164-BAF3-D0549F67D59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8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79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0B752-4AFA-477D-9A15-455CBAB9F47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5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BD477-94ED-4602-B135-41EE927581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4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BC109-A2D2-4CB6-9D7D-1DADDDABF3A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8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6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0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2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0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97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0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8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6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7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0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94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1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5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9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738"/>
            <a:ext cx="10058400" cy="48736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14" y="1447800"/>
            <a:ext cx="10972801" cy="4876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1669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1669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dirty="0">
                <a:solidFill>
                  <a:prstClr val="black"/>
                </a:solidFill>
              </a:rPr>
              <a:t>www.spidcentr38.com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95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4077E-B70E-4F45-B9D0-EE14CEFCB4F7}" type="slidenum">
              <a:rPr lang="en-US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8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C5C5-71C8-46A9-BA1A-BD544DE1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5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5319C8-F30E-4273-94D5-981170FEF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ABAC604-A131-4956-9C72-30D023D74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4FC9DE-ADD1-4321-B8EC-7EA71FFE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FE06FD-6AFB-4977-BCC2-6598E763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76B112-6DC3-42BF-BBEC-DA5F1E3E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12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C5CA19-B401-42DC-A420-A9B03250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90405B-4B17-4306-8C2C-8E7767C2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682C8-E512-4165-B884-9DD14D42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563920-28E6-469F-9F61-E8943BF4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057EE7-9414-4953-B2BC-7BAF5356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7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A3BEE8-6F5C-4ADE-A205-B10E6822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61DDCA-6D1C-4DF9-835D-B129507F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7C4F1C-BD79-4B6F-BF6A-0BF55367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239E65-4FF2-4F4F-97B3-61333D70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BCA4EB-EBBC-49C4-B824-92DA2F8A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7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6F925-84F8-4C09-B8ED-17E25BAA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FA3721-8349-4BFF-84A3-62F1E196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580922B-B754-45DA-857F-1CD209D6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D5018A-5FE0-4589-A12D-B3CA1D06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81F52C-C7D7-4221-815A-CA72C683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8C167E7-0DB1-4679-A1CE-1EA103A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5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A235D7-FEF2-49F8-A728-B16F3422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DB3151-41D6-44FA-86E9-793F27EF3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58BC4B-7122-40BF-8C3A-C3CB410B5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50ECD0B-B678-4706-97B3-2CCCF0A08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55C7702-3092-4E1C-BD91-E0CAC977A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F7CED32-C377-4069-8A2F-F5FCAB4F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9404324-6CAA-47D3-826A-79064844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D50616-93ED-4844-8EE7-8C48D9EF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70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24C611-7697-423B-B5F6-559C3598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E9F4741-3F7A-46CE-A2C1-73820533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ECA915-7EDF-4355-8110-77131692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22E6625-6C71-42CE-987C-2183C5D6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0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35B8263-30F2-49E4-BCBA-C88EB0C7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B5951E-EF78-402B-ABE9-0F357FC4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11F03B1-871F-45C1-BFB5-6EB25E30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06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12359-D330-4C0B-AF2E-1DD0046B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0C93EA-8C37-4FDF-8EB2-8BFDFF4B7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155269-C21A-46D8-893D-74355DAFC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E7FEEF-06D0-4582-BC2E-F99638B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A63B08-E4FD-4610-8523-F6CB3F2F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EAD152-D926-4DB9-9C1D-A149438F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95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859EBD-ECA1-4246-A32C-4072C062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8AF8167-4A16-4B8E-803A-0B5E8FFDD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E6A25F-98C4-4744-93AD-932FB74AA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B1C1F5-C9A1-4C6A-9A7B-00A5FC0E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F2C665-A0E5-44F7-87F2-C382E70F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B2A788-9AD0-417B-B45D-E40C6A85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8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E45316-5757-46DC-84DA-0192E01F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0961EF1-5F14-44DC-AE1E-4FE8029A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0C3669-7401-453C-88DC-DA78E4DA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782A2A-DFCD-4E67-AB1E-9682C04F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EB2446-AFEE-4F05-BEB6-95511964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28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DEB923E-C01A-4998-855E-145D77256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6AD7CDA-0BC4-40CB-A732-98E67FCF8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D00FE1-B03E-4A69-99A3-26087B47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7F1B8E-1654-4D4F-B8A4-DE949318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6261E4-E32C-4C3F-8E98-C75B2E7A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79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1160600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4311516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7387533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5907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38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106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6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BEDDC-58A1-4F73-AD30-44FF09DA3FA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8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BEF19-EE38-4CFD-9F5A-3C2724DC70F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8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42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22FCE-6E10-45EA-B5BD-127662126BC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0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50B4-BA75-4AEA-8D8F-0ECAD2479CA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0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5877C-187B-4110-9287-5F65FEB8ED7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53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339CD-232B-4D6D-8133-6921997B09F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6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251E3-6267-4579-874D-14746042020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46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4D251-CD45-476E-BB4C-CB62D769A51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54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20BE6-E785-4796-B697-490A52F2A06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84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BEA81-14BC-4B80-A42D-3C3B8C321BF4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45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D5E58-2E71-4B2A-916A-CE966EFCC4C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67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92057-B807-4C64-838E-87E4FC0D260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2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16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963" y="275013"/>
            <a:ext cx="10972076" cy="58515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9FB95C-25E1-4CC0-A6EA-EE4B05537FC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4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4431-9543-49D4-A08E-A0609DC2516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27.11.2020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D53AF-CA3B-4391-84B5-8DCE89483A7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2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40F8-34FD-4544-89E0-2287C30CF96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27.11.2020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1D28A-0BCB-428D-9B64-2D9E362B889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62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2CB35A-FDE3-40B8-B1FA-91207F7FC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5B9BAD-93F0-42D1-8C24-77EEC2B34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67E14D-8198-45D1-9C5D-941784B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76D87E-2DD7-4D54-A98E-85585EA0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EBE5A1-A4F0-4469-8804-0D21654D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25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B90214-CF14-4358-91C1-0FBE8065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BB130B-A903-41A7-A192-8A61BACA1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088B3D-CECB-4BE9-9F05-9ACC237F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4FEF1-7042-4E96-B20A-2CB3F8CE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D97423-4237-4B10-A959-98CF083E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09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B2D9C5-ACD5-464B-B758-A27B0134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483530-8198-4A8F-B267-404C0A19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F6C9F0-46DC-4993-95B0-1F433D71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A1EFF8-212A-4E59-9FA2-2B6C5DE2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22625E-5D87-4D75-AF2F-A890F045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92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729084-D5A1-485D-ABE4-A12B3ED7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641D30-5A92-4BD3-AFFF-458FE577A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DD7D5A-5049-44F9-8FCE-95D45AD7F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6229A9-0BFC-42EF-9A7B-736AB06F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8C4283-D572-4F0D-B213-AA62ADAD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3F63B11-06E7-4CB6-8CFF-C9BBF509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69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545F3-5B46-438B-80EB-BD06726E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3872A9-AE80-47A9-94A9-F4908F27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33DF41-94C9-4C86-8EFD-FB808BA4E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E7E7744-AA23-4696-8020-57F1DB567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0A74845-8AF7-4B7D-A8C1-107A4FD09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FC4E758-E390-4A6C-AA0D-530C14F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FD62832-BF1B-4E41-B4B8-1773A673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64181F-2EE1-4F0A-B703-CC96869D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781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B78659-CB6A-47EF-85CD-64D930E0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6B88B0-CFD5-4DF3-B1FD-2B041420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5981C73-52DF-4EAD-99F8-DED84368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E7A9D82-88CD-4E06-A4E1-578EA88C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31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85A0A68-A556-421E-9E06-CC8B3139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ED55D82-DF14-4DC8-91AA-A04F0607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3605925-CB7C-4724-9163-68AEFFF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2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846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00A92A-C573-40E0-83D4-FE6D84F3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D4804F-EC8D-4377-A1AB-87F8606C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3B8DF0-EC19-4126-8D44-35E36761F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DAF4FC-AD08-4FDC-9F7A-B12E5B54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047096-EC48-4E72-85CA-83AFAD28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7393514-E66F-42ED-B66E-52CE7CF9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63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40491F-6F51-4E28-BE4B-E7FF234F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A7B3E5A-F913-40E2-A9C7-6D2A891FF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5BDE3C-1411-48D4-8572-E55EE9462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B6BE4A-0B20-4122-ABF1-4C76CDCE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6A5A96-52F6-4F96-9B5B-1BE8C9A3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EC9E2C-ECA3-4B43-B48A-71E5DA64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044059-B502-4DFF-9C83-1DAA640D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4A3A5CC-9BDC-45E3-9E05-B5135053F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E9EDD5-DAE4-41EA-95D8-A3AE9777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02A7E0-BFED-41B1-8DCF-90274A64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C101DA-1C97-4030-981B-869734FF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2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06D348C-51EE-4FA0-B6DA-5BD7287F6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5FA209D-8A26-440E-AD08-E83847EB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8CA400-6A5A-472B-8F8E-30A4B62C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45FF17-A396-493F-B3D1-BC4CDC42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113301-4B25-4DA1-87E2-60009449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36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24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23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09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898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7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2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24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57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3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1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55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95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640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0933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7103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79359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1160600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4311516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7387533" y="2060101"/>
            <a:ext cx="29972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▻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▻"/>
              <a:defRPr sz="24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62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1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9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F931EBF-62DB-4FD8-8B6D-50A522BD69C3}" type="datetimeFigureOut">
              <a:rPr lang="ru-RU" smtClean="0">
                <a:solidFill>
                  <a:srgbClr val="696464"/>
                </a:solidFill>
              </a:rPr>
              <a:pPr/>
              <a:t>27.11.2020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AB33B17-D738-4E4D-B8D4-F460FFA3E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4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9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BB33B-6F52-428C-8843-66070DBE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04C4B7-17CA-4A85-8F49-7369B229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0DF4D0-8D76-4ECD-8958-1291A43FB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8B45-50EE-42A8-B70F-76FBDCBE55A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5BCB2A-68F8-47C4-98A2-95C945399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61C6BA-86F7-43EA-AA81-67452C721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7035-9661-481F-B42D-AB638C62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5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095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5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95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95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95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95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98736A-750A-4E60-80AD-A5517B0AD1DC}" type="slidenum">
              <a:rPr lang="ru-RU" alt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C3BF5B-1F2A-44C1-9973-533B34B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E203D6-DA68-4366-A7B7-0E3A6BC2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8F4284-D347-413E-A08B-7F06AE2DE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95BC5-012C-41C2-961F-417CCD9AD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8655E7-D6CA-4954-A4C3-7319AB54B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8EA59C-978F-4FFF-8021-CF5419434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57D5-E595-4318-9AA6-A451DE081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9D01354-500A-4CC6-950F-6FF56F1A678C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F778360-1B90-48BA-B75E-6D3DBA37A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6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0882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080" y="112169"/>
            <a:ext cx="9144000" cy="162083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Всероссийская акция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«Стоп ВИЧ/СПИД»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ября 2020 г. 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День единых действий против ВИЧ-инфекции на производстве с работающей молодежью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079" y="1828800"/>
            <a:ext cx="9622972" cy="4423954"/>
          </a:xfrm>
        </p:spPr>
        <p:txBody>
          <a:bodyPr>
            <a:normAutofit fontScale="85000" lnSpcReduction="20000"/>
          </a:bodyPr>
          <a:lstStyle/>
          <a:p>
            <a:endParaRPr lang="ru-RU" sz="3600" b="1" dirty="0">
              <a:solidFill>
                <a:srgbClr val="FF0000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ВИЧ-инфекция в Приморском крае:</a:t>
            </a:r>
          </a:p>
          <a:p>
            <a:r>
              <a:rPr lang="ru-RU" sz="3600" b="1" dirty="0">
                <a:solidFill>
                  <a:srgbClr val="FF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цифры и факты</a:t>
            </a:r>
          </a:p>
          <a:p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Зам. главного врача ГБУЗ ККБ № 2 «Центр СПИД»,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внештатный специалист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ЗПК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 проблемам ВИЧ-инфекции, д.м.н. Скляр Л.Ф.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9ACE48-9841-4CCE-870B-0B8F2043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905" y="4040777"/>
            <a:ext cx="240203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0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0E9147-2BB0-4ED0-BA4B-617DDC6B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2895CC-8455-473D-8B3C-6F14CB20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484" y="274638"/>
            <a:ext cx="5386917" cy="1900237"/>
          </a:xfrm>
        </p:spPr>
        <p:txBody>
          <a:bodyPr>
            <a:norm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Структура путей инфицирования</a:t>
            </a:r>
          </a:p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 2019-2020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гг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 (10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мес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/>
              </a:rPr>
              <a:t>)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396A78F-D66E-4B1F-BA26-4CAF6EBF14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E80C699-BB85-424F-AF79-681864E4D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Структура распределения по полу за </a:t>
            </a:r>
          </a:p>
          <a:p>
            <a:pPr algn="ctr"/>
            <a:r>
              <a:rPr lang="ru-RU" dirty="0"/>
              <a:t>10 мес. 2020 г.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D301196-5AFB-454B-A1E3-45ADA99C2D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7A248262-8ABC-4591-94C3-4791E58B6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460787"/>
              </p:ext>
            </p:extLst>
          </p:nvPr>
        </p:nvGraphicFramePr>
        <p:xfrm>
          <a:off x="-1" y="1936610"/>
          <a:ext cx="5543287" cy="514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5">
            <a:extLst>
              <a:ext uri="{FF2B5EF4-FFF2-40B4-BE49-F238E27FC236}">
                <a16:creationId xmlns="" xmlns:a16="http://schemas.microsoft.com/office/drawing/2014/main" id="{8800A480-4DBD-4223-B44B-5669E8B303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658044"/>
              </p:ext>
            </p:extLst>
          </p:nvPr>
        </p:nvGraphicFramePr>
        <p:xfrm>
          <a:off x="6193368" y="2045110"/>
          <a:ext cx="5386917" cy="408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92092AE-F009-4FAE-A4E1-3EB6FE935F65}"/>
              </a:ext>
            </a:extLst>
          </p:cNvPr>
          <p:cNvSpPr txBox="1"/>
          <p:nvPr/>
        </p:nvSpPr>
        <p:spPr>
          <a:xfrm>
            <a:off x="8886826" y="6526054"/>
            <a:ext cx="2901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Данные СПИД Центра по Приморскому краю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1A080CC-8EBE-4F1F-9567-D36FD7865467}"/>
              </a:ext>
            </a:extLst>
          </p:cNvPr>
          <p:cNvSpPr/>
          <p:nvPr/>
        </p:nvSpPr>
        <p:spPr>
          <a:xfrm>
            <a:off x="150284" y="262241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 </a:t>
            </a:r>
            <a:r>
              <a:rPr lang="ru-RU" dirty="0" err="1"/>
              <a:t>мес</a:t>
            </a:r>
            <a:r>
              <a:rPr lang="ru-RU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1815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9566275" cy="1804988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«Взросление» ВИЧ-инфекции в Приморском крае</a:t>
            </a:r>
            <a:endParaRPr lang="ru-RU" sz="3200" dirty="0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168398"/>
              </p:ext>
            </p:extLst>
          </p:nvPr>
        </p:nvGraphicFramePr>
        <p:xfrm>
          <a:off x="707292" y="1328615"/>
          <a:ext cx="11164277" cy="513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727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>
            <a:extLst>
              <a:ext uri="{FF2B5EF4-FFF2-40B4-BE49-F238E27FC236}">
                <a16:creationId xmlns="" xmlns:a16="http://schemas.microsoft.com/office/drawing/2014/main" id="{1383B05F-50C3-459A-ADC6-1F976749610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3917" y="112614"/>
            <a:ext cx="9184017" cy="66851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19863A-F908-4CD0-89B5-AB1ED5AC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016" y="4989443"/>
            <a:ext cx="1307065" cy="1765387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6C2D751-2F6C-4377-BFA0-26222AB2A9FA}"/>
              </a:ext>
            </a:extLst>
          </p:cNvPr>
          <p:cNvSpPr/>
          <p:nvPr/>
        </p:nvSpPr>
        <p:spPr>
          <a:xfrm>
            <a:off x="7557794" y="3300186"/>
            <a:ext cx="1035699" cy="4304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2777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8D4E5BF9-BCCD-487B-BFC1-2D654CEEB2D6}"/>
              </a:ext>
            </a:extLst>
          </p:cNvPr>
          <p:cNvSpPr/>
          <p:nvPr/>
        </p:nvSpPr>
        <p:spPr>
          <a:xfrm>
            <a:off x="5557934" y="2323323"/>
            <a:ext cx="1076131" cy="51318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5968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4FFB5DA-44CE-4361-BD7B-6C095ACBF79E}"/>
              </a:ext>
            </a:extLst>
          </p:cNvPr>
          <p:cNvSpPr/>
          <p:nvPr/>
        </p:nvSpPr>
        <p:spPr>
          <a:xfrm>
            <a:off x="3461658" y="1436915"/>
            <a:ext cx="1119674" cy="4851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6895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3AF97630-7555-45F6-A332-3F556EB02B09}"/>
              </a:ext>
            </a:extLst>
          </p:cNvPr>
          <p:cNvSpPr/>
          <p:nvPr/>
        </p:nvSpPr>
        <p:spPr>
          <a:xfrm>
            <a:off x="1492898" y="765111"/>
            <a:ext cx="1007707" cy="51318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8692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19E98D68-7179-43D4-A388-7861A79ADED9}"/>
              </a:ext>
            </a:extLst>
          </p:cNvPr>
          <p:cNvSpPr/>
          <p:nvPr/>
        </p:nvSpPr>
        <p:spPr>
          <a:xfrm>
            <a:off x="2303314" y="2656374"/>
            <a:ext cx="1567542" cy="6438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79,3%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025F03AC-0B06-4E82-9647-014F2A03CBFB}"/>
              </a:ext>
            </a:extLst>
          </p:cNvPr>
          <p:cNvSpPr/>
          <p:nvPr/>
        </p:nvSpPr>
        <p:spPr>
          <a:xfrm>
            <a:off x="4465838" y="3300186"/>
            <a:ext cx="1328058" cy="584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86,6%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E41C66E6-8175-4B4C-BADB-2819B07C5E17}"/>
              </a:ext>
            </a:extLst>
          </p:cNvPr>
          <p:cNvSpPr/>
          <p:nvPr/>
        </p:nvSpPr>
        <p:spPr>
          <a:xfrm>
            <a:off x="6428791" y="3820452"/>
            <a:ext cx="1250302" cy="5797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46,5%</a:t>
            </a:r>
          </a:p>
        </p:txBody>
      </p:sp>
      <p:sp>
        <p:nvSpPr>
          <p:cNvPr id="23" name="Стрелка: изогнутая вверх 22">
            <a:extLst>
              <a:ext uri="{FF2B5EF4-FFF2-40B4-BE49-F238E27FC236}">
                <a16:creationId xmlns="" xmlns:a16="http://schemas.microsoft.com/office/drawing/2014/main" id="{67F66752-68A3-4CC4-BB57-B737278E78CB}"/>
              </a:ext>
            </a:extLst>
          </p:cNvPr>
          <p:cNvSpPr/>
          <p:nvPr/>
        </p:nvSpPr>
        <p:spPr>
          <a:xfrm>
            <a:off x="2303314" y="4723982"/>
            <a:ext cx="3746967" cy="79041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: изогнутая вверх 24">
            <a:extLst>
              <a:ext uri="{FF2B5EF4-FFF2-40B4-BE49-F238E27FC236}">
                <a16:creationId xmlns="" xmlns:a16="http://schemas.microsoft.com/office/drawing/2014/main" id="{F47293E7-DBEA-4179-8282-A59667B8D798}"/>
              </a:ext>
            </a:extLst>
          </p:cNvPr>
          <p:cNvSpPr/>
          <p:nvPr/>
        </p:nvSpPr>
        <p:spPr>
          <a:xfrm>
            <a:off x="6951306" y="5281127"/>
            <a:ext cx="45719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трелка: изогнутая вверх 25">
            <a:extLst>
              <a:ext uri="{FF2B5EF4-FFF2-40B4-BE49-F238E27FC236}">
                <a16:creationId xmlns="" xmlns:a16="http://schemas.microsoft.com/office/drawing/2014/main" id="{52068D31-A408-4D67-84E7-56D73DF57BA3}"/>
              </a:ext>
            </a:extLst>
          </p:cNvPr>
          <p:cNvSpPr/>
          <p:nvPr/>
        </p:nvSpPr>
        <p:spPr>
          <a:xfrm>
            <a:off x="1754057" y="4756278"/>
            <a:ext cx="6848670" cy="95160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Звезда: 7 точек 28">
            <a:extLst>
              <a:ext uri="{FF2B5EF4-FFF2-40B4-BE49-F238E27FC236}">
                <a16:creationId xmlns="" xmlns:a16="http://schemas.microsoft.com/office/drawing/2014/main" id="{D9D35BF6-0EC4-4BBC-BAA1-08939AA9C0B3}"/>
              </a:ext>
            </a:extLst>
          </p:cNvPr>
          <p:cNvSpPr/>
          <p:nvPr/>
        </p:nvSpPr>
        <p:spPr>
          <a:xfrm>
            <a:off x="7679093" y="4106596"/>
            <a:ext cx="1455990" cy="6837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31,9%</a:t>
            </a:r>
          </a:p>
        </p:txBody>
      </p:sp>
      <p:sp>
        <p:nvSpPr>
          <p:cNvPr id="30" name="Звезда: 7 точек 29">
            <a:extLst>
              <a:ext uri="{FF2B5EF4-FFF2-40B4-BE49-F238E27FC236}">
                <a16:creationId xmlns="" xmlns:a16="http://schemas.microsoft.com/office/drawing/2014/main" id="{268B8EA2-4940-458E-9CB1-B4837F73AE58}"/>
              </a:ext>
            </a:extLst>
          </p:cNvPr>
          <p:cNvSpPr/>
          <p:nvPr/>
        </p:nvSpPr>
        <p:spPr>
          <a:xfrm>
            <a:off x="5178392" y="3974304"/>
            <a:ext cx="1250399" cy="76533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68,7%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FE381F8E-7A8C-418A-86AE-CB7C4E5485F5}"/>
              </a:ext>
            </a:extLst>
          </p:cNvPr>
          <p:cNvSpPr/>
          <p:nvPr/>
        </p:nvSpPr>
        <p:spPr>
          <a:xfrm>
            <a:off x="6997025" y="457199"/>
            <a:ext cx="501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правительства Российской Федерации от 08.04.2017г. № 426 «Об утверждении правил ведения федерального регистра лиц, инфицированных вирусом иммунодефицита человека, и федерального регистра лиц, больных туберкулезом»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FA0CB5D-17F0-4629-B382-A9F25043FDD8}"/>
              </a:ext>
            </a:extLst>
          </p:cNvPr>
          <p:cNvSpPr/>
          <p:nvPr/>
        </p:nvSpPr>
        <p:spPr>
          <a:xfrm>
            <a:off x="7134225" y="2136827"/>
            <a:ext cx="5103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*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Приказ ДЗПК №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 503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 от 21.05.2019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Об утверждении плана мероприятий по активной диспансеризации впервые выявленных пациентов с ВИЧ-инфекцией 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libri"/>
                <a:ea typeface="+mn-ea"/>
                <a:cs typeface="+mn-cs"/>
              </a:rPr>
              <a:t>Приморском крае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3DE15E-9700-44D6-B36B-27ED78E9FD75}"/>
              </a:ext>
            </a:extLst>
          </p:cNvPr>
          <p:cNvSpPr txBox="1"/>
          <p:nvPr/>
        </p:nvSpPr>
        <p:spPr>
          <a:xfrm>
            <a:off x="9367934" y="6609813"/>
            <a:ext cx="27767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</a:rPr>
              <a:t>Данные СПИД Центра по Приморскому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392740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84CBC-1FA9-4D8D-9AC0-D806FD02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128392"/>
                </a:solidFill>
                <a:latin typeface="Impact" panose="020B0806030902050204" pitchFamily="34" charset="0"/>
              </a:rPr>
              <a:t>Глобальные тренды и национальная безопасность России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271C54-2698-4F27-B294-98244CB8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08" y="2121408"/>
            <a:ext cx="9104140" cy="4050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b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b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           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НОВАЯ КОНЦЕПЦИЯ ЗДРАВООХРАНЕНИЯ:</a:t>
            </a:r>
          </a:p>
          <a:p>
            <a:pPr marL="0" indent="0">
              <a:buNone/>
            </a:pP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dirty="0">
                <a:solidFill>
                  <a:srgbClr val="000000"/>
                </a:solidFill>
                <a:latin typeface="Wingdings" panose="05000000000000000000" pitchFamily="2" charset="2"/>
              </a:rPr>
              <a:t> </a:t>
            </a:r>
            <a:r>
              <a:rPr lang="ru-RU" sz="4100" b="1" dirty="0">
                <a:solidFill>
                  <a:srgbClr val="C00000"/>
                </a:solidFill>
                <a:latin typeface="Segoe Print" panose="02000600000000000000" pitchFamily="2" charset="0"/>
              </a:rPr>
              <a:t>ПРЕВЕНТИВНОСТЬ 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(профилактика)</a:t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dirty="0">
                <a:solidFill>
                  <a:srgbClr val="000000"/>
                </a:solidFill>
                <a:latin typeface="Wingdings" panose="05000000000000000000" pitchFamily="2" charset="2"/>
              </a:rPr>
              <a:t> </a:t>
            </a:r>
            <a:r>
              <a:rPr lang="ru-RU" sz="4100" b="1" dirty="0">
                <a:solidFill>
                  <a:srgbClr val="C00000"/>
                </a:solidFill>
                <a:latin typeface="Segoe Print" panose="02000600000000000000" pitchFamily="2" charset="0"/>
              </a:rPr>
              <a:t>ПРЕДИКЦИЯ 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(прогноз здоровья)</a:t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dirty="0">
                <a:solidFill>
                  <a:srgbClr val="000000"/>
                </a:solidFill>
                <a:latin typeface="Wingdings" panose="05000000000000000000" pitchFamily="2" charset="2"/>
              </a:rPr>
              <a:t> </a:t>
            </a:r>
            <a:r>
              <a:rPr lang="ru-RU" sz="4100" b="1" dirty="0">
                <a:solidFill>
                  <a:srgbClr val="C00000"/>
                </a:solidFill>
                <a:latin typeface="Segoe Print" panose="02000600000000000000" pitchFamily="2" charset="0"/>
              </a:rPr>
              <a:t>ПЕРСОНАЛИЗАЦИЯ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(индивидуальный подход)</a:t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dirty="0">
                <a:solidFill>
                  <a:srgbClr val="000000"/>
                </a:solidFill>
                <a:latin typeface="Wingdings" panose="05000000000000000000" pitchFamily="2" charset="2"/>
              </a:rPr>
              <a:t> </a:t>
            </a:r>
            <a:r>
              <a:rPr lang="ru-RU" sz="4100" b="1" dirty="0">
                <a:solidFill>
                  <a:srgbClr val="C00000"/>
                </a:solidFill>
                <a:latin typeface="Segoe Print" panose="02000600000000000000" pitchFamily="2" charset="0"/>
              </a:rPr>
              <a:t>ПАРТИСИПАТИВНОСТЬ </a:t>
            </a: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(вовлеченность</a:t>
            </a:r>
            <a:b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100" b="1" dirty="0">
                <a:solidFill>
                  <a:srgbClr val="002060"/>
                </a:solidFill>
                <a:latin typeface="Arial" panose="020B0604020202020204" pitchFamily="34" charset="0"/>
              </a:rPr>
              <a:t>пациента в процесс лечения)</a:t>
            </a:r>
            <a:r>
              <a:rPr lang="ru-RU" sz="4100" dirty="0"/>
              <a:t>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7884654-3FF5-40D7-8061-C7143E02ABBB}"/>
              </a:ext>
            </a:extLst>
          </p:cNvPr>
          <p:cNvSpPr/>
          <p:nvPr/>
        </p:nvSpPr>
        <p:spPr>
          <a:xfrm>
            <a:off x="488271" y="3645083"/>
            <a:ext cx="1473693" cy="111894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4П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9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6"/>
          <p:cNvSpPr>
            <a:spLocks noGrp="1"/>
          </p:cNvSpPr>
          <p:nvPr>
            <p:ph idx="4294967295"/>
          </p:nvPr>
        </p:nvSpPr>
        <p:spPr>
          <a:xfrm>
            <a:off x="2341984" y="746443"/>
            <a:ext cx="7411616" cy="3722921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dirty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dirty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dirty="0">
                <a:solidFill>
                  <a:srgbClr val="632523"/>
                </a:solidFill>
                <a:cs typeface="Arial" charset="0"/>
              </a:rPr>
              <a:t>СПАСИБО ЗА ВНИМАНИЕ!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438400" y="1"/>
            <a:ext cx="7772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6C2630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ГБУЗ ККБ №2 центр СПИД г. Владивосток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2855914" y="620713"/>
            <a:ext cx="7812087" cy="0"/>
          </a:xfrm>
          <a:prstGeom prst="line">
            <a:avLst/>
          </a:prstGeom>
          <a:noFill/>
          <a:ln w="41275">
            <a:solidFill>
              <a:srgbClr val="6C263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730"/>
            <a:ext cx="2530536" cy="350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65" y="3213280"/>
            <a:ext cx="4859627" cy="364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8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9229859" y="5003440"/>
            <a:ext cx="2962141" cy="185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528" y="457701"/>
            <a:ext cx="8144160" cy="1021600"/>
          </a:xfrm>
        </p:spPr>
        <p:txBody>
          <a:bodyPr/>
          <a:lstStyle/>
          <a:p>
            <a:r>
              <a:rPr lang="ru-RU" sz="3733" dirty="0"/>
              <a:t>Повышение информированности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</a:t>
            </a:fld>
            <a:endParaRPr lang="en" kern="0"/>
          </a:p>
        </p:txBody>
      </p:sp>
      <p:grpSp>
        <p:nvGrpSpPr>
          <p:cNvPr id="5" name="Google Shape;639;p37"/>
          <p:cNvGrpSpPr/>
          <p:nvPr/>
        </p:nvGrpSpPr>
        <p:grpSpPr>
          <a:xfrm>
            <a:off x="288536" y="827051"/>
            <a:ext cx="461241" cy="436648"/>
            <a:chOff x="6618700" y="1635475"/>
            <a:chExt cx="456675" cy="432325"/>
          </a:xfrm>
        </p:grpSpPr>
        <p:sp>
          <p:nvSpPr>
            <p:cNvPr id="6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ED859D0-25AC-214E-9F37-215303A1B972}"/>
              </a:ext>
            </a:extLst>
          </p:cNvPr>
          <p:cNvSpPr/>
          <p:nvPr/>
        </p:nvSpPr>
        <p:spPr>
          <a:xfrm>
            <a:off x="749776" y="1902155"/>
            <a:ext cx="1006336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ru-RU" sz="24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"/>
                <a:sym typeface="Arial"/>
              </a:rPr>
              <a:t>С 2016 года в России состоялось 5 широкомасштабных Всероссийских Акций «Стоп ВИЧ/СПИД»: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552DEF4-B7BF-EF49-A1C5-0E804EBFD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68" y="181632"/>
            <a:ext cx="2304256" cy="123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ашивка 12"/>
          <p:cNvSpPr/>
          <p:nvPr/>
        </p:nvSpPr>
        <p:spPr>
          <a:xfrm>
            <a:off x="97653" y="2735537"/>
            <a:ext cx="4272288" cy="1853587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520298" y="2732783"/>
            <a:ext cx="4547077" cy="1884765"/>
          </a:xfrm>
          <a:prstGeom prst="chevron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7217731" y="2731455"/>
            <a:ext cx="4864925" cy="1897611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9409" y="3512305"/>
            <a:ext cx="3139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Протестировано 4,5 млн. россиян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30 тыс. стационарных и мобильных пунктов</a:t>
            </a:r>
            <a:endParaRPr lang="ru-RU" sz="1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9942" y="3545420"/>
            <a:ext cx="3139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125 тыс. тематических мероприятий: обучающих, спортивных, развлекательных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80517" y="3545421"/>
            <a:ext cx="3139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5 000 </a:t>
            </a:r>
            <a:r>
              <a:rPr lang="ru-RU" sz="16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медиаматериалов</a:t>
            </a:r>
            <a:endParaRPr lang="ru-RU" sz="1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18 000 сайтов 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4 000 групп в социальных сетях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Нашивка 21"/>
          <p:cNvSpPr/>
          <p:nvPr/>
        </p:nvSpPr>
        <p:spPr>
          <a:xfrm flipH="1">
            <a:off x="7509297" y="4881123"/>
            <a:ext cx="4516353" cy="185358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3" name="Нашивка 22"/>
          <p:cNvSpPr/>
          <p:nvPr/>
        </p:nvSpPr>
        <p:spPr>
          <a:xfrm flipH="1">
            <a:off x="3822476" y="4895689"/>
            <a:ext cx="4516353" cy="1853587"/>
          </a:xfrm>
          <a:prstGeom prst="chevron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4" name="Нашивка 23"/>
          <p:cNvSpPr/>
          <p:nvPr/>
        </p:nvSpPr>
        <p:spPr>
          <a:xfrm flipH="1">
            <a:off x="135654" y="4895689"/>
            <a:ext cx="4516353" cy="1853587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14861" y="5860985"/>
            <a:ext cx="3377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Реклама на улицах, на транспорте, в учреждениях 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66229" y="5874223"/>
            <a:ext cx="3139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17,5 млн. раздаточных материалов</a:t>
            </a:r>
            <a:endParaRPr lang="ru-RU" sz="1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9407" y="5888829"/>
            <a:ext cx="3139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150 тыс. школ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170 тыс. средних и высших уч. заведений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 descr="https://mc-altufevo.ru/upload/iblock/915/91566e8487f292f4d522d306c22180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1" y="2911330"/>
            <a:ext cx="2584377" cy="5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dialog.ru/images/poleznoe/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21" y="2880114"/>
            <a:ext cx="1980108" cy="6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220bar.club/upload/medialibrary/9a7/9a74f9c047a1e4f146069fe16e06b9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95" y="2934930"/>
            <a:ext cx="658535" cy="6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nplus.com/files/resources/original/5707c462ecfd9153f657229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28" y="2821051"/>
            <a:ext cx="918048" cy="8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syscience.ru/wp-content/uploads/2013/11/faceboo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49" y="2944693"/>
            <a:ext cx="867671" cy="6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soflex.kinef.ru/upload/instagram_PNG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07" y="2944694"/>
            <a:ext cx="604381" cy="6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ivedemo00.template-help.com/joomla_58047/images/pages/page1-img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7" y="5051564"/>
            <a:ext cx="2440179" cy="8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mama-likes.ru/wp-content/uploads/2017/05/1-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45" y="5078249"/>
            <a:ext cx="2497532" cy="8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g.stapravda.ru/i/f1200/p698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29" y="5128289"/>
            <a:ext cx="1843952" cy="7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59359" y="2880113"/>
            <a:ext cx="2589652" cy="6321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75845" y="2896251"/>
            <a:ext cx="1972684" cy="66473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34987" y="5048311"/>
            <a:ext cx="2451571" cy="9002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21619" y="5119857"/>
            <a:ext cx="1837064" cy="7189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68422" y="5078249"/>
            <a:ext cx="2513532" cy="7959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05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11128246" cy="12689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Профилактики ВИЧ/СПИДа на рабочих местах 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Приморском крае </a:t>
            </a:r>
            <a:endParaRPr lang="ru-RU" sz="2800" b="1" cap="none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78" y="1509855"/>
            <a:ext cx="4119154" cy="220970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8709" y="4522704"/>
            <a:ext cx="4119154" cy="2335295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38" y="1290742"/>
            <a:ext cx="3070847" cy="3509804"/>
          </a:xfrm>
          <a:prstGeom prst="rect">
            <a:avLst/>
          </a:prstGeom>
        </p:spPr>
      </p:pic>
      <p:pic>
        <p:nvPicPr>
          <p:cNvPr id="11" name="Picture 4" descr="F:\Documents and Settings\Admin\Рабочий стол\IMG-20161006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5247" y="5734975"/>
            <a:ext cx="3532889" cy="1123026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493EBD5-3D98-4B54-8B52-EE429F798C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52" y="3597020"/>
            <a:ext cx="3730584" cy="21379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825A7A0-BD3C-4BDC-B038-8F490E46F1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62" y="1005840"/>
            <a:ext cx="2610639" cy="30068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BDD030C-1E55-433B-BFD5-423B3FC95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" y="1268971"/>
            <a:ext cx="2764630" cy="24505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EA45C8F-EB13-4587-BC36-331AF90261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95614"/>
            <a:ext cx="2826578" cy="33841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6AAF67B-475B-4ECB-B3E9-DC6076901C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52" y="1290742"/>
            <a:ext cx="4093029" cy="22983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637F9B-DDA3-4346-AFB3-A309AA836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1132" y="3428999"/>
            <a:ext cx="267637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5035" y="0"/>
            <a:ext cx="9421930" cy="52243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5035" y="5473005"/>
            <a:ext cx="938173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солидарность, общая ответственность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26 ноября – 04 декабря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2020 г.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6C0378-0872-4EB5-A04E-470FDBF3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Segoe Script" panose="030B0504020000000003" pitchFamily="66" charset="0"/>
              </a:rPr>
              <a:t>План Доклада: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FA4612-E91A-40FC-83E0-AB94DED4F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21408"/>
            <a:ext cx="9756648" cy="2346089"/>
          </a:xfrm>
        </p:spPr>
        <p:txBody>
          <a:bodyPr>
            <a:normAutofit fontScale="92500"/>
          </a:bodyPr>
          <a:lstStyle/>
          <a:p>
            <a:r>
              <a:rPr lang="ru-RU" dirty="0"/>
              <a:t>1. </a:t>
            </a:r>
            <a:r>
              <a:rPr lang="ru-RU" sz="2800" b="1" dirty="0"/>
              <a:t>Особенности ВИЧ-инфекции в Российской Федерации</a:t>
            </a:r>
          </a:p>
          <a:p>
            <a:r>
              <a:rPr lang="ru-RU" sz="2800" b="1" dirty="0"/>
              <a:t>2. Эпидемиологическая обстановка по ВИЧ-инфекции в Приморском крае</a:t>
            </a:r>
          </a:p>
          <a:p>
            <a:pPr algn="just"/>
            <a:r>
              <a:rPr lang="ru-RU" sz="2800" b="1" dirty="0"/>
              <a:t>4. Профилактические подходы к предупреждению ВИЧ-инфекции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565064-F37D-4FC0-BFBF-1F1A0A3D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75" y="4569512"/>
            <a:ext cx="2048000" cy="20272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329C8A1-5A11-4ACD-9390-DA7D8C2B4D1F}"/>
              </a:ext>
            </a:extLst>
          </p:cNvPr>
          <p:cNvSpPr/>
          <p:nvPr/>
        </p:nvSpPr>
        <p:spPr>
          <a:xfrm>
            <a:off x="4907525" y="4580604"/>
            <a:ext cx="1912838" cy="180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Объединения работодателей ПК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8BBAEDA-54DD-4436-B8C7-E6835D5B871A}"/>
              </a:ext>
            </a:extLst>
          </p:cNvPr>
          <p:cNvSpPr/>
          <p:nvPr/>
        </p:nvSpPr>
        <p:spPr>
          <a:xfrm>
            <a:off x="7090574" y="4569512"/>
            <a:ext cx="1912838" cy="180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Объединения профсоюзов ПК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5EE2472-ED17-4A77-AEC4-7888EE30E114}"/>
              </a:ext>
            </a:extLst>
          </p:cNvPr>
          <p:cNvSpPr/>
          <p:nvPr/>
        </p:nvSpPr>
        <p:spPr>
          <a:xfrm>
            <a:off x="9209314" y="4569512"/>
            <a:ext cx="1912838" cy="180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Министерство труда и социальной политики ПК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104C82B-897E-4A90-B649-60C1F016DE61}"/>
              </a:ext>
            </a:extLst>
          </p:cNvPr>
          <p:cNvSpPr/>
          <p:nvPr/>
        </p:nvSpPr>
        <p:spPr>
          <a:xfrm>
            <a:off x="2818211" y="4569512"/>
            <a:ext cx="1819103" cy="180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Министерство здравоохранения ПК</a:t>
            </a:r>
          </a:p>
        </p:txBody>
      </p:sp>
    </p:spTree>
    <p:extLst>
      <p:ext uri="{BB962C8B-B14F-4D97-AF65-F5344CB8AC3E}">
        <p14:creationId xmlns:p14="http://schemas.microsoft.com/office/powerpoint/2010/main" val="17446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0BEF44-E9DE-4A2C-84C1-B7C9B5AF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46" y="268448"/>
            <a:ext cx="9945401" cy="1426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Эпидпроцесс</a:t>
            </a:r>
            <a:r>
              <a:rPr lang="ru-RU" sz="3200" b="1" dirty="0">
                <a:solidFill>
                  <a:srgbClr val="FF0000"/>
                </a:solidFill>
              </a:rPr>
              <a:t> по ВИЧ-инфекции в России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по итогам 2019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C55A4C-ECD9-4F3F-A9E8-4119FFE4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48" y="1946246"/>
            <a:ext cx="9945400" cy="4225954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62,7%</a:t>
            </a:r>
            <a:r>
              <a:rPr lang="ru-RU" dirty="0"/>
              <a:t> - </a:t>
            </a:r>
            <a:r>
              <a:rPr lang="ru-RU" sz="2400" dirty="0"/>
              <a:t>преобладает половой (гетеросексуальный) путь распространения ВИЧ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33,6%</a:t>
            </a:r>
            <a:r>
              <a:rPr lang="ru-RU" sz="2400" dirty="0"/>
              <a:t> - каждый третий инфицировался при внутривенном употреблении наркотиков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2,5%</a:t>
            </a:r>
            <a:r>
              <a:rPr lang="ru-RU" dirty="0"/>
              <a:t> - </a:t>
            </a:r>
            <a:r>
              <a:rPr lang="ru-RU" sz="2400" dirty="0"/>
              <a:t>каждый 40-й инфицирован при гомосексуальном контакте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1,2%</a:t>
            </a:r>
            <a:r>
              <a:rPr lang="ru-RU" sz="2400" dirty="0"/>
              <a:t> - доля инфицирования вертикальным путём</a:t>
            </a:r>
          </a:p>
        </p:txBody>
      </p:sp>
    </p:spTree>
    <p:extLst>
      <p:ext uri="{BB962C8B-B14F-4D97-AF65-F5344CB8AC3E}">
        <p14:creationId xmlns:p14="http://schemas.microsoft.com/office/powerpoint/2010/main" val="296490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088CA6-D11F-42CE-89F2-DDE91D8D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редварительный просмотр изображения">
            <a:extLst>
              <a:ext uri="{FF2B5EF4-FFF2-40B4-BE49-F238E27FC236}">
                <a16:creationId xmlns="" xmlns:a16="http://schemas.microsoft.com/office/drawing/2014/main" id="{CFAAC768-2D78-4085-8265-BCAE103FA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87" y="1212169"/>
            <a:ext cx="6143223" cy="556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Предварительный просмотр изображения">
            <a:extLst>
              <a:ext uri="{FF2B5EF4-FFF2-40B4-BE49-F238E27FC236}">
                <a16:creationId xmlns="" xmlns:a16="http://schemas.microsoft.com/office/drawing/2014/main" id="{7B81E29B-355A-4247-A0DE-4CAE7C46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3" y="109057"/>
            <a:ext cx="5151549" cy="5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0248EB-D2E8-4E71-B293-C16759DDC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197" y="4461206"/>
            <a:ext cx="2206305" cy="18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_23-214828743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01" y="2136343"/>
            <a:ext cx="4016452" cy="2728867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211908"/>
              </p:ext>
            </p:extLst>
          </p:nvPr>
        </p:nvGraphicFramePr>
        <p:xfrm>
          <a:off x="2487673" y="1685828"/>
          <a:ext cx="76549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Лист" r:id="rId5" imgW="8848745" imgH="6191370" progId="Excel.Sheet.8">
                  <p:embed/>
                </p:oleObj>
              </mc:Choice>
              <mc:Fallback>
                <p:oleObj name="Лист" r:id="rId5" imgW="8848745" imgH="6191370" progId="Excel.Sheet.8">
                  <p:embed/>
                  <p:pic>
                    <p:nvPicPr>
                      <p:cNvPr id="102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73" y="1685828"/>
                        <a:ext cx="76549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право 6"/>
          <p:cNvSpPr/>
          <p:nvPr/>
        </p:nvSpPr>
        <p:spPr>
          <a:xfrm rot="19371433">
            <a:off x="5963880" y="2959630"/>
            <a:ext cx="3026649" cy="537443"/>
          </a:xfrm>
          <a:prstGeom prst="rightArrow">
            <a:avLst/>
          </a:prstGeom>
          <a:solidFill>
            <a:srgbClr val="FF7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0566" y="2100394"/>
            <a:ext cx="20008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состоянию </a:t>
            </a:r>
          </a:p>
          <a:p>
            <a:pPr algn="ctr"/>
            <a:r>
              <a:rPr lang="ru-RU" sz="1400" dirty="0"/>
              <a:t>на</a:t>
            </a:r>
            <a:r>
              <a:rPr lang="ru-RU" dirty="0"/>
              <a:t> </a:t>
            </a:r>
            <a:r>
              <a:rPr lang="ru-RU" b="1" dirty="0"/>
              <a:t>30.06.2020</a:t>
            </a:r>
            <a:r>
              <a:rPr lang="ru-RU" dirty="0"/>
              <a:t> </a:t>
            </a:r>
          </a:p>
          <a:p>
            <a:pPr algn="ctr"/>
            <a:r>
              <a:rPr lang="ru-RU" sz="1400" dirty="0"/>
              <a:t>кумулятивное </a:t>
            </a:r>
          </a:p>
          <a:p>
            <a:pPr algn="ctr"/>
            <a:r>
              <a:rPr lang="ru-RU" sz="1400" dirty="0"/>
              <a:t>количество </a:t>
            </a:r>
          </a:p>
          <a:p>
            <a:pPr algn="ctr"/>
            <a:r>
              <a:rPr lang="ru-RU" sz="1400" dirty="0"/>
              <a:t>зарегистрированных</a:t>
            </a:r>
          </a:p>
          <a:p>
            <a:pPr algn="ctr"/>
            <a:r>
              <a:rPr lang="ru-RU" sz="1400" dirty="0"/>
              <a:t> случаев ВИЧ-инфекции</a:t>
            </a:r>
          </a:p>
          <a:p>
            <a:pPr algn="ctr"/>
            <a:r>
              <a:rPr lang="ru-RU" dirty="0"/>
              <a:t> </a:t>
            </a:r>
            <a:r>
              <a:rPr lang="ru-RU" sz="1400" dirty="0"/>
              <a:t>составило 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человек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8280" y="4034213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1 465 102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336" y="56349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  <a:ea typeface="Calibri"/>
              </a:rPr>
              <a:t>Кумулятивное количество зарегистрированных случаев ВИЧ-инфекции среди граждан Российской Федерации</a:t>
            </a:r>
            <a:endParaRPr lang="ru-RU" sz="28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086C39-DFA1-43C1-A27F-506790083F89}"/>
              </a:ext>
            </a:extLst>
          </p:cNvPr>
          <p:cNvSpPr txBox="1"/>
          <p:nvPr/>
        </p:nvSpPr>
        <p:spPr>
          <a:xfrm>
            <a:off x="272389" y="6389550"/>
            <a:ext cx="694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Справка Федерального СПИД Центра «ВИЧ-инфекция в РФ в 2019 году»; </a:t>
            </a:r>
          </a:p>
          <a:p>
            <a:r>
              <a:rPr lang="en-US" sz="1000" dirty="0"/>
              <a:t>http://www.hivrussia.info/wp-content/uploads/2020/02/VICH-infektsiya-v-Rossijskoj-Federatsii-na-31.12.2019.pdf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5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696" y="8127"/>
            <a:ext cx="9198837" cy="182067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Пораженность ВИЧ-инфекцией населения Приморского края по состоянию на 01.11.2020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100 тыс. населения)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44476"/>
              </p:ext>
            </p:extLst>
          </p:nvPr>
        </p:nvGraphicFramePr>
        <p:xfrm>
          <a:off x="1474275" y="1687688"/>
          <a:ext cx="10507193" cy="509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" y="-160436"/>
            <a:ext cx="2608444" cy="64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66B22901-CE3A-40F1-950B-D059E8A5F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4123"/>
              </p:ext>
            </p:extLst>
          </p:nvPr>
        </p:nvGraphicFramePr>
        <p:xfrm>
          <a:off x="7767686" y="3789574"/>
          <a:ext cx="4213782" cy="299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FE3165-D514-4F3C-AA93-01898A6B3BDC}"/>
              </a:ext>
            </a:extLst>
          </p:cNvPr>
          <p:cNvSpPr txBox="1"/>
          <p:nvPr/>
        </p:nvSpPr>
        <p:spPr>
          <a:xfrm>
            <a:off x="19251" y="6295875"/>
            <a:ext cx="6946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 Данные СПИД Центра по Приморскому краю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Справка Федерального СПИД Центра «ВИЧ-инфекция в РФ в 2019 году»;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http://www.hivrussia.info/wp-content/uploads/2020/02/VICH-infektsiya-v-Rossijskoj-Federatsii-na-31.12.2019.pdf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38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Кле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литра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Палитра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Палитра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Палитра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04D4928684840A278FC05A74D91EB" ma:contentTypeVersion="10" ma:contentTypeDescription="Create a new document." ma:contentTypeScope="" ma:versionID="b2c31f24086d33a0c427b024ebfd9194">
  <xsd:schema xmlns:xsd="http://www.w3.org/2001/XMLSchema" xmlns:xs="http://www.w3.org/2001/XMLSchema" xmlns:p="http://schemas.microsoft.com/office/2006/metadata/properties" xmlns:ns3="7c4f5d03-16a7-4a8a-9383-31e23ee35194" targetNamespace="http://schemas.microsoft.com/office/2006/metadata/properties" ma:root="true" ma:fieldsID="0be4d2e98cdf1635b6a293fffa302b97" ns3:_="">
    <xsd:import namespace="7c4f5d03-16a7-4a8a-9383-31e23ee351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f5d03-16a7-4a8a-9383-31e23ee35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B316A8-AEEA-4101-98C9-EC0A6FDE73E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c4f5d03-16a7-4a8a-9383-31e23ee3519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D258933-618F-42EE-92AB-5F011E871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f5d03-16a7-4a8a-9383-31e23ee35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F4308D-29C6-4222-A649-CB6297B2C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500</Words>
  <Application>Microsoft Office PowerPoint</Application>
  <PresentationFormat>Широкоэкранный</PresentationFormat>
  <Paragraphs>118</Paragraphs>
  <Slides>14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9" baseType="lpstr">
      <vt:lpstr>Arial</vt:lpstr>
      <vt:lpstr>Arvo</vt:lpstr>
      <vt:lpstr>Brush Script MT</vt:lpstr>
      <vt:lpstr>Calibri</vt:lpstr>
      <vt:lpstr>Calibri Light</vt:lpstr>
      <vt:lpstr>Cambria</vt:lpstr>
      <vt:lpstr>Colibri</vt:lpstr>
      <vt:lpstr>Impact</vt:lpstr>
      <vt:lpstr>Roboto Condensed</vt:lpstr>
      <vt:lpstr>Roboto Condensed Light</vt:lpstr>
      <vt:lpstr>Rockwell</vt:lpstr>
      <vt:lpstr>Rockwell Condensed</vt:lpstr>
      <vt:lpstr>Segoe Print</vt:lpstr>
      <vt:lpstr>Segoe Script</vt:lpstr>
      <vt:lpstr>Tahoma</vt:lpstr>
      <vt:lpstr>Times New Roman</vt:lpstr>
      <vt:lpstr>Wingdings</vt:lpstr>
      <vt:lpstr>Дерево</vt:lpstr>
      <vt:lpstr>Тема Office</vt:lpstr>
      <vt:lpstr>1_Тема Office</vt:lpstr>
      <vt:lpstr>Клен</vt:lpstr>
      <vt:lpstr>3_Тема Office</vt:lpstr>
      <vt:lpstr>1_Дерево</vt:lpstr>
      <vt:lpstr>Salerio template</vt:lpstr>
      <vt:lpstr>Лист</vt:lpstr>
      <vt:lpstr>Всероссийская акция «Стоп ВИЧ/СПИД» 27 ноября 2020 г.  День единых действий против ВИЧ-инфекции на производстве с работающей молодежью</vt:lpstr>
      <vt:lpstr>Повышение информированности</vt:lpstr>
      <vt:lpstr>Профилактики ВИЧ/СПИДа на рабочих местах  в Приморском крае </vt:lpstr>
      <vt:lpstr>Презентация PowerPoint</vt:lpstr>
      <vt:lpstr>План Доклада:</vt:lpstr>
      <vt:lpstr>Эпидпроцесс по ВИЧ-инфекции в России  по итогам 2019 года</vt:lpstr>
      <vt:lpstr>Презентация PowerPoint</vt:lpstr>
      <vt:lpstr>Кумулятивное количество зарегистрированных случаев ВИЧ-инфекции среди граждан Российской Федерации</vt:lpstr>
      <vt:lpstr>Пораженность ВИЧ-инфекцией населения Приморского края по состоянию на 01.11.2020  (на 100 тыс. населения)</vt:lpstr>
      <vt:lpstr>Презентация PowerPoint</vt:lpstr>
      <vt:lpstr> «Взросление» ВИЧ-инфекции в Приморском крае</vt:lpstr>
      <vt:lpstr>Презентация PowerPoint</vt:lpstr>
      <vt:lpstr>Глобальные тренды и национальная безопасность России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Скляр</dc:creator>
  <cp:lastModifiedBy>Скляр Лидия Федоровна</cp:lastModifiedBy>
  <cp:revision>137</cp:revision>
  <dcterms:created xsi:type="dcterms:W3CDTF">2020-03-07T12:03:07Z</dcterms:created>
  <dcterms:modified xsi:type="dcterms:W3CDTF">2020-11-26T23:37:39Z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0x0101002CE04D4928684840A278FC05A74D91EB</vt:lpwstr>
  </property>
</Properties>
</file>