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852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0815" autoAdjust="0"/>
    <p:restoredTop sz="94660" autoAdjust="0"/>
  </p:normalViewPr>
  <p:slideViewPr>
    <p:cSldViewPr snapToGrid="0">
      <p:cViewPr>
        <p:scale>
          <a:sx n="86" d="100"/>
          <a:sy n="86" d="100"/>
        </p:scale>
        <p:origin x="-3828" y="-72"/>
      </p:cViewPr>
      <p:guideLst>
        <p:guide orient="horz" pos="852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5392354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595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8317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285" userDrawn="1">
          <p15:clr>
            <a:srgbClr val="F26B43"/>
          </p15:clr>
        </p15:guide>
        <p15:guide id="2" pos="346" userDrawn="1">
          <p15:clr>
            <a:srgbClr val="F26B43"/>
          </p15:clr>
        </p15:guide>
        <p15:guide id="3" pos="39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4.svg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294ED362-8982-48E4-D3B8-3879EF049A26}"/>
              </a:ext>
            </a:extLst>
          </p:cNvPr>
          <p:cNvSpPr txBox="1"/>
          <p:nvPr/>
        </p:nvSpPr>
        <p:spPr>
          <a:xfrm>
            <a:off x="4471745" y="410578"/>
            <a:ext cx="1836979" cy="318630"/>
          </a:xfrm>
          <a:prstGeom prst="roundRect">
            <a:avLst>
              <a:gd name="adj" fmla="val 50000"/>
            </a:avLst>
          </a:prstGeom>
          <a:solidFill>
            <a:srgbClr val="00B0F0"/>
          </a:solidFill>
        </p:spPr>
        <p:txBody>
          <a:bodyPr wrap="square" lIns="72000" tIns="36000" rIns="72000" bIns="36000" rtlCol="0" anchor="ctr" anchorCtr="0">
            <a:spAutoFit/>
          </a:bodyPr>
          <a:lstStyle/>
          <a:p>
            <a:pPr algn="ctr" defTabSz="1760969">
              <a:defRPr/>
            </a:pPr>
            <a:r>
              <a:rPr lang="en-US" sz="1000" dirty="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WWW.NALOG.GOV.RU</a:t>
            </a:r>
            <a:endParaRPr lang="ru-RU" sz="1000" dirty="0">
              <a:solidFill>
                <a:schemeClr val="bg1"/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="" xmlns:a16="http://schemas.microsoft.com/office/drawing/2014/main" id="{4376FE2D-5AE0-BB62-B940-64E3D8A3C2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98328" y="8549055"/>
            <a:ext cx="1775445" cy="1179576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="" xmlns:a16="http://schemas.microsoft.com/office/drawing/2014/main" id="{7669B014-BCE9-3987-189E-8E46155C579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4323" y="8762694"/>
            <a:ext cx="522088" cy="87449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6B9FD6D6-5062-B210-EDC4-6EDE17433BE3}"/>
              </a:ext>
            </a:extLst>
          </p:cNvPr>
          <p:cNvSpPr txBox="1"/>
          <p:nvPr/>
        </p:nvSpPr>
        <p:spPr>
          <a:xfrm>
            <a:off x="1369812" y="8930331"/>
            <a:ext cx="2928633" cy="27699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>
              <a:spcAft>
                <a:spcPts val="0"/>
              </a:spcAft>
            </a:pPr>
            <a:r>
              <a:rPr lang="ru-RU" sz="1800" b="1" dirty="0">
                <a:solidFill>
                  <a:schemeClr val="tx1">
                    <a:lumMod val="7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8 (800) 222-22-22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9D4142E1-FE67-82B5-E709-4634D9FEB5D8}"/>
              </a:ext>
            </a:extLst>
          </p:cNvPr>
          <p:cNvSpPr txBox="1"/>
          <p:nvPr/>
        </p:nvSpPr>
        <p:spPr>
          <a:xfrm>
            <a:off x="1369254" y="9224825"/>
            <a:ext cx="2928633" cy="27699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>
              <a:spcAft>
                <a:spcPts val="0"/>
              </a:spcAft>
            </a:pPr>
            <a:r>
              <a:rPr lang="ru-RU" sz="900" dirty="0">
                <a:solidFill>
                  <a:schemeClr val="tx1">
                    <a:lumMod val="7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Бесплатный многоканальный телефон </a:t>
            </a:r>
            <a:br>
              <a:rPr lang="ru-RU" sz="900" dirty="0">
                <a:solidFill>
                  <a:schemeClr val="tx1">
                    <a:lumMod val="7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</a:br>
            <a:r>
              <a:rPr lang="ru-RU" sz="900" dirty="0">
                <a:solidFill>
                  <a:schemeClr val="tx1">
                    <a:lumMod val="7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контакт-центра ФНС России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D69842F4-3E35-9B8F-71D9-67B51EF916AD}"/>
              </a:ext>
            </a:extLst>
          </p:cNvPr>
          <p:cNvSpPr txBox="1"/>
          <p:nvPr/>
        </p:nvSpPr>
        <p:spPr>
          <a:xfrm>
            <a:off x="321504" y="1498294"/>
            <a:ext cx="6293981" cy="62863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1600" b="1" dirty="0">
                <a:latin typeface="Golos Text" pitchFamily="34" charset="0"/>
                <a:ea typeface="Golos Text" pitchFamily="34" charset="0"/>
              </a:rPr>
              <a:t>ТИПОВЫЕ УСТАВЫ </a:t>
            </a:r>
            <a:r>
              <a:rPr lang="ru-RU" sz="1600" b="1" dirty="0" smtClean="0">
                <a:latin typeface="Golos Text" pitchFamily="34" charset="0"/>
                <a:ea typeface="Golos Text" pitchFamily="34" charset="0"/>
              </a:rPr>
              <a:t>ДЛЯ ООО – БЫСТРО, НАДЁЖНО, ВЫГОДНО И УДОБНО!</a:t>
            </a:r>
          </a:p>
          <a:p>
            <a:pPr algn="ctr"/>
            <a:endParaRPr lang="ru-RU" sz="12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350" b="1" dirty="0">
                <a:latin typeface="Golos Text" pitchFamily="34" charset="0"/>
                <a:ea typeface="Golos Text" pitchFamily="34" charset="0"/>
              </a:rPr>
              <a:t>Основания использования типового устава: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350" dirty="0">
                <a:latin typeface="Golos Text" pitchFamily="34" charset="0"/>
                <a:ea typeface="Golos Text" pitchFamily="34" charset="0"/>
              </a:rPr>
              <a:t>статья 52 Гражданского кодекса РФ;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350" dirty="0">
                <a:latin typeface="Golos Text" pitchFamily="34" charset="0"/>
                <a:ea typeface="Golos Text" pitchFamily="34" charset="0"/>
              </a:rPr>
              <a:t>статья 12 Федерального закона «Об обществах с ограниченной ответственностью».</a:t>
            </a:r>
          </a:p>
          <a:p>
            <a:r>
              <a:rPr lang="ru-RU" sz="1350" dirty="0">
                <a:latin typeface="Golos Text" pitchFamily="34" charset="0"/>
                <a:ea typeface="Golos Text" pitchFamily="34" charset="0"/>
              </a:rPr>
              <a:t> </a:t>
            </a:r>
            <a:r>
              <a:rPr lang="ru-RU" sz="1350" b="1" dirty="0" smtClean="0">
                <a:latin typeface="Golos Text" pitchFamily="34" charset="0"/>
                <a:ea typeface="Golos Text" pitchFamily="34" charset="0"/>
              </a:rPr>
              <a:t>Плюсы </a:t>
            </a:r>
            <a:r>
              <a:rPr lang="ru-RU" sz="1350" b="1" dirty="0">
                <a:latin typeface="Golos Text" pitchFamily="34" charset="0"/>
                <a:ea typeface="Golos Text" pitchFamily="34" charset="0"/>
              </a:rPr>
              <a:t>типового устава:</a:t>
            </a:r>
          </a:p>
          <a:p>
            <a:pPr marL="285750" lvl="0" indent="-285750" algn="just">
              <a:buFont typeface="Wingdings" pitchFamily="2" charset="2"/>
              <a:buChar char="ü"/>
            </a:pPr>
            <a:r>
              <a:rPr lang="ru-RU" sz="1350" b="1" dirty="0">
                <a:latin typeface="Golos Text" pitchFamily="34" charset="0"/>
                <a:ea typeface="Golos Text" pitchFamily="34" charset="0"/>
              </a:rPr>
              <a:t>100% готовность </a:t>
            </a:r>
            <a:r>
              <a:rPr lang="ru-RU" sz="1350" dirty="0">
                <a:latin typeface="Golos Text" pitchFamily="34" charset="0"/>
                <a:ea typeface="Golos Text" pitchFamily="34" charset="0"/>
              </a:rPr>
              <a:t>– </a:t>
            </a:r>
            <a:r>
              <a:rPr lang="ru-RU" sz="1350" dirty="0" smtClean="0">
                <a:latin typeface="Golos Text" pitchFamily="34" charset="0"/>
                <a:ea typeface="Golos Text" pitchFamily="34" charset="0"/>
              </a:rPr>
              <a:t>по тексту устава ничего </a:t>
            </a:r>
            <a:r>
              <a:rPr lang="ru-RU" sz="1350" dirty="0">
                <a:latin typeface="Golos Text" pitchFamily="34" charset="0"/>
                <a:ea typeface="Golos Text" pitchFamily="34" charset="0"/>
              </a:rPr>
              <a:t>не нужно доделывать, «взял и выбрал</a:t>
            </a:r>
            <a:r>
              <a:rPr lang="ru-RU" sz="1350" dirty="0" smtClean="0">
                <a:latin typeface="Golos Text" pitchFamily="34" charset="0"/>
                <a:ea typeface="Golos Text" pitchFamily="34" charset="0"/>
              </a:rPr>
              <a:t>»;</a:t>
            </a:r>
          </a:p>
          <a:p>
            <a:pPr marL="285750" lvl="0" indent="-285750" algn="just">
              <a:buFont typeface="Wingdings" pitchFamily="2" charset="2"/>
              <a:buChar char="ü"/>
            </a:pPr>
            <a:r>
              <a:rPr lang="ru-RU" sz="1350" b="1" dirty="0" smtClean="0">
                <a:latin typeface="Golos Text" pitchFamily="34" charset="0"/>
                <a:ea typeface="Golos Text" pitchFamily="34" charset="0"/>
              </a:rPr>
              <a:t>Бесплатный </a:t>
            </a:r>
            <a:r>
              <a:rPr lang="ru-RU" sz="1350" dirty="0">
                <a:latin typeface="Golos Text" pitchFamily="34" charset="0"/>
                <a:ea typeface="Golos Text" pitchFamily="34" charset="0"/>
              </a:rPr>
              <a:t>– этот устав точно за 0 рублей;</a:t>
            </a:r>
          </a:p>
          <a:p>
            <a:pPr marL="285750" lvl="0" indent="-285750" algn="just">
              <a:buFont typeface="Wingdings" pitchFamily="2" charset="2"/>
              <a:buChar char="ü"/>
            </a:pPr>
            <a:r>
              <a:rPr lang="ru-RU" sz="1350" b="1" dirty="0">
                <a:latin typeface="Golos Text" pitchFamily="34" charset="0"/>
                <a:ea typeface="Golos Text" pitchFamily="34" charset="0"/>
              </a:rPr>
              <a:t>Экономичный </a:t>
            </a:r>
            <a:r>
              <a:rPr lang="ru-RU" sz="1350" dirty="0">
                <a:latin typeface="Golos Text" pitchFamily="34" charset="0"/>
                <a:ea typeface="Golos Text" pitchFamily="34" charset="0"/>
              </a:rPr>
              <a:t>– не нужно платить пошлину, чтобы заказывать копию устава, – он </a:t>
            </a:r>
            <a:r>
              <a:rPr lang="ru-RU" sz="1350" dirty="0" smtClean="0">
                <a:latin typeface="Golos Text" pitchFamily="34" charset="0"/>
                <a:ea typeface="Golos Text" pitchFamily="34" charset="0"/>
              </a:rPr>
              <a:t>в </a:t>
            </a:r>
            <a:r>
              <a:rPr lang="ru-RU" sz="1350" dirty="0">
                <a:latin typeface="Golos Text" pitchFamily="34" charset="0"/>
                <a:ea typeface="Golos Text" pitchFamily="34" charset="0"/>
              </a:rPr>
              <a:t>постоянном доступе на официальном сайте ФНС России;</a:t>
            </a:r>
          </a:p>
          <a:p>
            <a:pPr marL="285750" lvl="0" indent="-285750" algn="just">
              <a:buFont typeface="Wingdings" pitchFamily="2" charset="2"/>
              <a:buChar char="ü"/>
            </a:pPr>
            <a:r>
              <a:rPr lang="ru-RU" sz="1350" b="1" dirty="0">
                <a:latin typeface="Golos Text" pitchFamily="34" charset="0"/>
                <a:ea typeface="Golos Text" pitchFamily="34" charset="0"/>
              </a:rPr>
              <a:t>Обезличенный </a:t>
            </a:r>
            <a:r>
              <a:rPr lang="ru-RU" sz="1350" dirty="0">
                <a:latin typeface="Golos Text" pitchFamily="34" charset="0"/>
                <a:ea typeface="Golos Text" pitchFamily="34" charset="0"/>
              </a:rPr>
              <a:t>– в тексте типового устава нет названия компании, места нахождения и размера уставного капитала (эти данные указываются в протоколах учредителей, заявлениях на регистрацию и ЕГРЮЛ);</a:t>
            </a:r>
          </a:p>
          <a:p>
            <a:pPr marL="285750" lvl="0" indent="-285750" algn="just">
              <a:buFont typeface="Wingdings" pitchFamily="2" charset="2"/>
              <a:buChar char="ü"/>
            </a:pPr>
            <a:r>
              <a:rPr lang="ru-RU" sz="1350" b="1" dirty="0">
                <a:latin typeface="Golos Text" pitchFamily="34" charset="0"/>
                <a:ea typeface="Golos Text" pitchFamily="34" charset="0"/>
              </a:rPr>
              <a:t>Лёгкий </a:t>
            </a:r>
            <a:r>
              <a:rPr lang="ru-RU" sz="1350" dirty="0">
                <a:latin typeface="Golos Text" pitchFamily="34" charset="0"/>
                <a:ea typeface="Golos Text" pitchFamily="34" charset="0"/>
              </a:rPr>
              <a:t>– не нужно подавать на регистрацию в налоговый орган;</a:t>
            </a:r>
          </a:p>
          <a:p>
            <a:pPr marL="285750" lvl="0" indent="-285750" algn="just">
              <a:buFont typeface="Wingdings" pitchFamily="2" charset="2"/>
              <a:buChar char="ü"/>
            </a:pPr>
            <a:r>
              <a:rPr lang="ru-RU" sz="1350" b="1" dirty="0">
                <a:latin typeface="Golos Text" pitchFamily="34" charset="0"/>
                <a:ea typeface="Golos Text" pitchFamily="34" charset="0"/>
              </a:rPr>
              <a:t>Небумажный </a:t>
            </a:r>
            <a:r>
              <a:rPr lang="ru-RU" sz="1350" dirty="0">
                <a:latin typeface="Golos Text" pitchFamily="34" charset="0"/>
                <a:ea typeface="Golos Text" pitchFamily="34" charset="0"/>
              </a:rPr>
              <a:t>– его не нужно специально хранить и просто не получится </a:t>
            </a:r>
            <a:r>
              <a:rPr lang="ru-RU" sz="1350" dirty="0" smtClean="0">
                <a:latin typeface="Golos Text" pitchFamily="34" charset="0"/>
                <a:ea typeface="Golos Text" pitchFamily="34" charset="0"/>
              </a:rPr>
              <a:t>потерять.</a:t>
            </a:r>
          </a:p>
          <a:p>
            <a:pPr marL="285750" lvl="0" indent="-285750" algn="just">
              <a:buFont typeface="Wingdings" pitchFamily="2" charset="2"/>
              <a:buChar char="ü"/>
            </a:pPr>
            <a:endParaRPr lang="ru-RU" sz="1350" dirty="0">
              <a:latin typeface="Golos Text" pitchFamily="34" charset="0"/>
              <a:ea typeface="Golos Text" pitchFamily="34" charset="0"/>
            </a:endParaRPr>
          </a:p>
          <a:p>
            <a:pPr lvl="0" algn="just"/>
            <a:r>
              <a:rPr lang="ru-RU" sz="1350" dirty="0" smtClean="0">
                <a:latin typeface="Golos Text" pitchFamily="34" charset="0"/>
                <a:ea typeface="Golos Text" pitchFamily="34" charset="0"/>
              </a:rPr>
              <a:t>Типовые </a:t>
            </a:r>
            <a:r>
              <a:rPr lang="ru-RU" sz="1350" dirty="0">
                <a:latin typeface="Golos Text" pitchFamily="34" charset="0"/>
                <a:ea typeface="Golos Text" pitchFamily="34" charset="0"/>
              </a:rPr>
              <a:t>уставы утверждены уполномоченным органом – Министерством экономического развития </a:t>
            </a:r>
            <a:r>
              <a:rPr lang="ru-RU" sz="1350" dirty="0" smtClean="0">
                <a:latin typeface="Golos Text" pitchFamily="34" charset="0"/>
                <a:ea typeface="Golos Text" pitchFamily="34" charset="0"/>
              </a:rPr>
              <a:t>(Приказ </a:t>
            </a:r>
            <a:r>
              <a:rPr lang="ru-RU" sz="1350" dirty="0">
                <a:latin typeface="Golos Text" pitchFamily="34" charset="0"/>
                <a:ea typeface="Golos Text" pitchFamily="34" charset="0"/>
              </a:rPr>
              <a:t>от 01.08.2018 № 411</a:t>
            </a:r>
            <a:r>
              <a:rPr lang="ru-RU" sz="1350" dirty="0" smtClean="0">
                <a:latin typeface="Golos Text" pitchFamily="34" charset="0"/>
                <a:ea typeface="Golos Text" pitchFamily="34" charset="0"/>
              </a:rPr>
              <a:t>).</a:t>
            </a:r>
          </a:p>
          <a:p>
            <a:pPr lvl="0" algn="just"/>
            <a:endParaRPr lang="ru-RU" sz="1350" dirty="0">
              <a:latin typeface="Golos Text" pitchFamily="34" charset="0"/>
              <a:ea typeface="Golos Text" pitchFamily="34" charset="0"/>
            </a:endParaRPr>
          </a:p>
          <a:p>
            <a:pPr algn="just"/>
            <a:r>
              <a:rPr lang="ru-RU" sz="1350" b="1" dirty="0">
                <a:latin typeface="Golos Text" pitchFamily="34" charset="0"/>
                <a:ea typeface="Golos Text" pitchFamily="34" charset="0"/>
              </a:rPr>
              <a:t>Выбор типового </a:t>
            </a:r>
            <a:r>
              <a:rPr lang="ru-RU" sz="1350" b="1" dirty="0" smtClean="0">
                <a:latin typeface="Golos Text" pitchFamily="34" charset="0"/>
                <a:ea typeface="Golos Text" pitchFamily="34" charset="0"/>
              </a:rPr>
              <a:t>устава</a:t>
            </a:r>
            <a:endParaRPr lang="ru-RU" sz="1350" b="1" dirty="0">
              <a:latin typeface="Golos Text" pitchFamily="34" charset="0"/>
              <a:ea typeface="Golos Text" pitchFamily="34" charset="0"/>
            </a:endParaRPr>
          </a:p>
          <a:p>
            <a:pPr algn="just"/>
            <a:r>
              <a:rPr lang="ru-RU" sz="1350" dirty="0">
                <a:latin typeface="Golos Text" pitchFamily="34" charset="0"/>
                <a:ea typeface="Golos Text" pitchFamily="34" charset="0"/>
              </a:rPr>
              <a:t>Выберите один из 36 типовых уставов. Для этого воспользуйтесь бесплатным </a:t>
            </a:r>
            <a:r>
              <a:rPr lang="ru-RU" sz="1350" dirty="0" smtClean="0">
                <a:latin typeface="Golos Text" pitchFamily="34" charset="0"/>
                <a:ea typeface="Golos Text" pitchFamily="34" charset="0"/>
              </a:rPr>
              <a:t>сервисом ФНС России.</a:t>
            </a:r>
            <a:endParaRPr lang="ru-RU" sz="1350" dirty="0">
              <a:latin typeface="Golos Text" pitchFamily="34" charset="0"/>
              <a:ea typeface="Golos Text" pitchFamily="34" charset="0"/>
            </a:endParaRPr>
          </a:p>
          <a:p>
            <a:pPr algn="just"/>
            <a:r>
              <a:rPr lang="ru-RU" sz="1350" dirty="0">
                <a:latin typeface="Golos Text" pitchFamily="34" charset="0"/>
                <a:ea typeface="Golos Text" pitchFamily="34" charset="0"/>
              </a:rPr>
              <a:t>Просто ответьте на несколько вопросов и сервис автоматически подберёт подходящий устав.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E13013F6-AB1A-3A4C-B0AB-63091C131082}"/>
              </a:ext>
            </a:extLst>
          </p:cNvPr>
          <p:cNvSpPr txBox="1"/>
          <p:nvPr/>
        </p:nvSpPr>
        <p:spPr>
          <a:xfrm>
            <a:off x="339724" y="7697639"/>
            <a:ext cx="6178550" cy="8002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endParaRPr lang="ru-RU" sz="1300" b="1" dirty="0" smtClean="0">
              <a:latin typeface="Golos Text" pitchFamily="34" charset="0"/>
              <a:ea typeface="Golos Text" pitchFamily="34" charset="0"/>
              <a:cs typeface="Calibri" pitchFamily="34" charset="0"/>
            </a:endParaRPr>
          </a:p>
          <a:p>
            <a:pPr algn="ctr"/>
            <a:r>
              <a:rPr lang="ru-RU" sz="1300" b="1" dirty="0" smtClean="0">
                <a:latin typeface="Golos Text" pitchFamily="34" charset="0"/>
                <a:ea typeface="Golos Text" pitchFamily="34" charset="0"/>
                <a:cs typeface="Calibri" pitchFamily="34" charset="0"/>
              </a:rPr>
              <a:t>Чтобы </a:t>
            </a:r>
            <a:r>
              <a:rPr lang="ru-RU" sz="1300" b="1" dirty="0">
                <a:latin typeface="Golos Text" pitchFamily="34" charset="0"/>
                <a:ea typeface="Golos Text" pitchFamily="34" charset="0"/>
                <a:cs typeface="Calibri" pitchFamily="34" charset="0"/>
              </a:rPr>
              <a:t>перейти к сервису «Выбор типового устава», наведите камеру Вашего смартфона на QR-код или перейдите на сайт (https://service.nalog.ru/statute/)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F3AE652B-042C-D873-9C8C-D4370BAAFF3C}"/>
              </a:ext>
            </a:extLst>
          </p:cNvPr>
          <p:cNvCxnSpPr/>
          <p:nvPr/>
        </p:nvCxnSpPr>
        <p:spPr>
          <a:xfrm>
            <a:off x="549274" y="8497858"/>
            <a:ext cx="5759450" cy="1"/>
          </a:xfrm>
          <a:prstGeom prst="line">
            <a:avLst/>
          </a:prstGeom>
          <a:ln>
            <a:solidFill>
              <a:srgbClr val="00B0F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0760D045-0CF6-96D0-4EC5-704DA059246E}"/>
              </a:ext>
            </a:extLst>
          </p:cNvPr>
          <p:cNvCxnSpPr/>
          <p:nvPr/>
        </p:nvCxnSpPr>
        <p:spPr>
          <a:xfrm>
            <a:off x="549274" y="7821976"/>
            <a:ext cx="5759450" cy="0"/>
          </a:xfrm>
          <a:prstGeom prst="line">
            <a:avLst/>
          </a:prstGeom>
          <a:ln>
            <a:solidFill>
              <a:srgbClr val="00B0F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Рисунок 12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04" y="202693"/>
            <a:ext cx="680400" cy="68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1073426" y="202693"/>
            <a:ext cx="24649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>
                <a:latin typeface="Golos Text" pitchFamily="34" charset="0"/>
                <a:ea typeface="Golos Text" pitchFamily="34" charset="0"/>
              </a:rPr>
              <a:t>МЕЖРАЙОННАЯ ИФНС РОССИИ №15 </a:t>
            </a:r>
          </a:p>
          <a:p>
            <a:r>
              <a:rPr lang="ru-RU" sz="900" dirty="0">
                <a:latin typeface="Golos Text" pitchFamily="34" charset="0"/>
                <a:ea typeface="Golos Text" pitchFamily="34" charset="0"/>
              </a:rPr>
              <a:t>ПО ПРИМОРСКОМУ КРАЮ</a:t>
            </a:r>
          </a:p>
        </p:txBody>
      </p:sp>
      <p:pic>
        <p:nvPicPr>
          <p:cNvPr id="14" name="Рисунок 13" descr="http://qrcoder.ru/code/?https%3A%2F%2Fservice.nalog.ru%2Fstatute%2F&amp;4&amp;0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344" y="8697591"/>
            <a:ext cx="939600" cy="939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8549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619</TotalTime>
  <Words>76</Words>
  <Application>Microsoft Office PowerPoint</Application>
  <PresentationFormat>Лист A4 (210x297 мм)</PresentationFormat>
  <Paragraphs>25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Hamlet Markarian</dc:creator>
  <cp:lastModifiedBy>Василенко Светлана Анатольевна</cp:lastModifiedBy>
  <cp:revision>42</cp:revision>
  <cp:lastPrinted>2026-02-24T00:51:19Z</cp:lastPrinted>
  <dcterms:created xsi:type="dcterms:W3CDTF">2023-03-21T12:09:25Z</dcterms:created>
  <dcterms:modified xsi:type="dcterms:W3CDTF">2026-02-24T00:52:03Z</dcterms:modified>
</cp:coreProperties>
</file>