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Кто может получить льготу по налогу на имущество физических </a:t>
            </a:r>
            <a:r>
              <a:rPr lang="ru-RU" sz="1800" b="1" dirty="0" smtClean="0">
                <a:latin typeface="Golos Text" panose="020B0604020202020204" charset="0"/>
                <a:ea typeface="Golos Text" panose="020B0604020202020204" charset="0"/>
              </a:rPr>
              <a:t>лиц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093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900" dirty="0"/>
              <a:t>УФНС России по Приморскому краю напоминает налогоплательщикам о возможности получения льготы по налогу на имущество физических лиц. Льгота может быть предоставлена на один объект налогообложения каждого вида:</a:t>
            </a:r>
          </a:p>
          <a:p>
            <a:pPr algn="just"/>
            <a:r>
              <a:rPr lang="ru-RU" sz="900" dirty="0"/>
              <a:t>квартира или ее часть;</a:t>
            </a:r>
          </a:p>
          <a:p>
            <a:pPr algn="just"/>
            <a:r>
              <a:rPr lang="ru-RU" sz="900" dirty="0"/>
              <a:t>комната;</a:t>
            </a:r>
          </a:p>
          <a:p>
            <a:pPr algn="just"/>
            <a:r>
              <a:rPr lang="ru-RU" sz="900" dirty="0"/>
              <a:t>жилой дом или его часть;</a:t>
            </a:r>
          </a:p>
          <a:p>
            <a:pPr algn="just"/>
            <a:r>
              <a:rPr lang="ru-RU" sz="900" dirty="0"/>
              <a:t>гараж или </a:t>
            </a:r>
            <a:r>
              <a:rPr lang="ru-RU" sz="900" dirty="0" err="1"/>
              <a:t>машино</a:t>
            </a:r>
            <a:r>
              <a:rPr lang="ru-RU" sz="900" dirty="0"/>
              <a:t>-место;</a:t>
            </a:r>
          </a:p>
          <a:p>
            <a:pPr algn="just"/>
            <a:r>
              <a:rPr lang="ru-RU" sz="900" dirty="0"/>
              <a:t>хоз. строение до 50 кв. м;</a:t>
            </a:r>
          </a:p>
          <a:p>
            <a:pPr algn="just"/>
            <a:r>
              <a:rPr lang="ru-RU" sz="900" dirty="0"/>
              <a:t>помещение, которое используется в качестве творческой мастерской, ателье, студии.</a:t>
            </a:r>
          </a:p>
          <a:p>
            <a:pPr algn="just"/>
            <a:r>
              <a:rPr lang="ru-RU" sz="900" dirty="0"/>
              <a:t>Объекты не должны использоваться в предпринимательской деятельности и их кадастровая стоимость не должна превышать 300 миллионов рублей.</a:t>
            </a:r>
          </a:p>
          <a:p>
            <a:pPr algn="just"/>
            <a:r>
              <a:rPr lang="ru-RU" sz="900" dirty="0"/>
              <a:t>Важно отметить, что данная льгота доступна только определенной категории граждан, указанной в статье 407 Налогового кодекса РФ. Освобождение от уплаты налога, в частности, могут получить:</a:t>
            </a:r>
          </a:p>
          <a:p>
            <a:pPr algn="just"/>
            <a:r>
              <a:rPr lang="ru-RU" sz="900" dirty="0"/>
              <a:t>герои Советского Союза и Герои Российской Федерации, а также лица, награжденные орденом Славы трех степеней;</a:t>
            </a:r>
          </a:p>
          <a:p>
            <a:pPr algn="just"/>
            <a:r>
              <a:rPr lang="ru-RU" sz="900" dirty="0"/>
              <a:t>инвалиды I и II группы, инвалиды с детства, дети-инвалиды;</a:t>
            </a:r>
          </a:p>
          <a:p>
            <a:pPr algn="just"/>
            <a:r>
              <a:rPr lang="ru-RU" sz="900" dirty="0"/>
              <a:t>участники ВОВ, других боевых операций по защите СССР, а также ветераны боевых действий;</a:t>
            </a:r>
          </a:p>
          <a:p>
            <a:pPr algn="just"/>
            <a:r>
              <a:rPr lang="ru-RU" sz="900" dirty="0"/>
              <a:t>военнослужащие и граждане, уволенные с военной службы по достижении предельного возраста, состоянию здоровья или в связи с организационно-штатными мероприятиями, при этом общий стаж военной службы должен составлять не менее 20 лет;</a:t>
            </a:r>
          </a:p>
          <a:p>
            <a:pPr algn="just"/>
            <a:r>
              <a:rPr lang="ru-RU" sz="900" dirty="0"/>
              <a:t>лица, имеющие право на получение социальной поддержки, подвергшиеся радиации вследствие катастрофы на Чернобыльской АЭС;</a:t>
            </a:r>
          </a:p>
          <a:p>
            <a:pPr algn="just"/>
            <a:r>
              <a:rPr lang="ru-RU" sz="900" dirty="0"/>
              <a:t>члены семей военнослужащих, потерявших кормильца;</a:t>
            </a:r>
          </a:p>
          <a:p>
            <a:pPr algn="just"/>
            <a:r>
              <a:rPr lang="ru-RU" sz="900" dirty="0"/>
              <a:t>участники СВО и члены их семей;</a:t>
            </a:r>
          </a:p>
          <a:p>
            <a:pPr algn="just"/>
            <a:r>
              <a:rPr lang="ru-RU" sz="900" dirty="0"/>
              <a:t>пенсионеры, а также лица, достигшие возраста 60 для мужчин и 55 лет для женщин;</a:t>
            </a:r>
          </a:p>
          <a:p>
            <a:pPr algn="just"/>
            <a:r>
              <a:rPr lang="ru-RU" sz="900" dirty="0"/>
              <a:t>физические лица, соответствующие условиям для назначения пенсии согласно законодательству РФ на 31 декабря 2018 года.</a:t>
            </a:r>
          </a:p>
          <a:p>
            <a:pPr algn="just"/>
            <a:r>
              <a:rPr lang="ru-RU" sz="900" dirty="0"/>
              <a:t>Чтобы получить эту льготу, налогоплательщикам необходимо подать заявление в любой налоговый орган. В случае если налогоплательщик не подаст заявление или не откажется от льготы, она будет предоставлена автоматически (без заявления) на основании данных, полученных из Пенсионного фонда, органов соцзащиты, </a:t>
            </a:r>
            <a:r>
              <a:rPr lang="ru-RU" sz="900" dirty="0" err="1"/>
              <a:t>Росреестра</a:t>
            </a:r>
            <a:r>
              <a:rPr lang="ru-RU" sz="900" dirty="0"/>
              <a:t> и других источников. Льгота будет действовать с того периода, когда у налогоплательщика возникло такое право.</a:t>
            </a:r>
          </a:p>
          <a:p>
            <a:pPr algn="just"/>
            <a:r>
              <a:rPr lang="ru-RU" sz="900" dirty="0"/>
              <a:t>Если же у налогоплательщика есть несколько объектов недвижимости одного вида (например, два жилых дома; квартира и комната; гараж и три </a:t>
            </a:r>
            <a:r>
              <a:rPr lang="ru-RU" sz="900" dirty="0" err="1"/>
              <a:t>машино</a:t>
            </a:r>
            <a:r>
              <a:rPr lang="ru-RU" sz="900" dirty="0"/>
              <a:t>-места и т.п.), он может подать уведомление о выбранных объектах, на которые будет распространяться льгота. Уведомление можно подать в любой налоговый орган или направить через сервис «Личный кабинет налогоплательщика для физических лиц» до 1 ноября года, являющегося налоговым периодом, за который применяется льгота. Например, если вы хотите воспользоваться льготой за 2025 год, вам нужно подать уведомление до 1 ноября 2025 года. В случае отсутствия уведомления льгота будет предоставлена на один объект с максимальной суммой налога.</a:t>
            </a:r>
          </a:p>
          <a:p>
            <a:pPr algn="just"/>
            <a:r>
              <a:rPr lang="ru-RU" sz="900" dirty="0"/>
              <a:t>Дополнительные льготы по налогу на имущество физических лиц могут быть установлены нормативными актами муниципальных образований. С информацией о них можно ознакомиться с помощью сервиса ФНС России «Справочная информация о ставках и льготах по имущественным налогам».</a:t>
            </a:r>
          </a:p>
          <a:p>
            <a:pPr algn="just"/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164463</TotalTime>
  <Words>500</Words>
  <Application>Microsoft Office PowerPoint</Application>
  <PresentationFormat>Лист A4 (210x297 мм)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1931</cp:revision>
  <cp:lastPrinted>2023-11-01T03:25:47Z</cp:lastPrinted>
  <dcterms:created xsi:type="dcterms:W3CDTF">2014-10-08T23:03:32Z</dcterms:created>
  <dcterms:modified xsi:type="dcterms:W3CDTF">2025-03-18T04:15:26Z</dcterms:modified>
</cp:coreProperties>
</file>