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charts/chart1.xml" ContentType="application/vnd.openxmlformats-officedocument.drawingml.char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6" r:id="rId7"/>
    <p:sldMasterId id="2147483668" r:id="rId8"/>
    <p:sldMasterId id="2147483670" r:id="rId9"/>
    <p:sldMasterId id="2147483672" r:id="rId10"/>
    <p:sldMasterId id="2147483674" r:id="rId11"/>
    <p:sldMasterId id="2147483676" r:id="rId12"/>
    <p:sldMasterId id="2147483678" r:id="rId13"/>
  </p:sldMasterIdLst>
  <p:sldIdLst>
    <p:sldId id="256" r:id="rId1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roundedCorners val="0"/>
  <c:chart>
    <c:autoTitleDeleted val="1"/>
    <c:view3D>
      <c:rotX val="10"/>
      <c:rotY val="25"/>
      <c:rAngAx val="0"/>
      <c:perspective val="40"/>
    </c:view3D>
    <c:floor>
      <c:spPr>
        <a:solidFill>
          <a:srgbClr val="d9d9d9"/>
        </a:solidFill>
        <a:ln w="0">
          <a:noFill/>
        </a:ln>
      </c:spPr>
    </c:floor>
    <c:sideWall>
      <c:spPr>
        <a:ln w="0">
          <a:noFill/>
        </a:ln>
      </c:spPr>
    </c:sideWall>
    <c:backWall>
      <c:spPr>
        <a:ln w="0">
          <a:noFill/>
        </a:ln>
      </c:spPr>
    </c:backWall>
    <c:plotArea>
      <c:bar3DChart>
        <c:barDir val="col"/>
        <c:grouping val="clustered"/>
        <c:varyColors val="0"/>
        <c:ser>
          <c:idx val="0"/>
          <c:order val="0"/>
          <c:tx>
            <c:strRef>
              <c:f>label 0</c:f>
              <c:strCache>
                <c:ptCount val="1"/>
                <c:pt idx="0">
                  <c:v>План </c:v>
                </c:pt>
              </c:strCache>
            </c:strRef>
          </c:tx>
          <c:spPr>
            <a:solidFill>
              <a:srgbClr val="4f81bd"/>
            </a:solidFill>
            <a:ln w="0">
              <a:noFill/>
            </a:ln>
          </c:spPr>
          <c:invertIfNegative val="0"/>
          <c:dLbls>
            <c:numFmt formatCode="General" sourceLinked="0"/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13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label 1</c:f>
              <c:strCache>
                <c:ptCount val="1"/>
                <c:pt idx="0">
                  <c:v>Факт</c:v>
                </c:pt>
              </c:strCache>
            </c:strRef>
          </c:tx>
          <c:spPr>
            <a:solidFill>
              <a:srgbClr val="c0504d"/>
            </a:solidFill>
            <a:ln w="0">
              <a:noFill/>
            </a:ln>
          </c:spPr>
          <c:invertIfNegative val="0"/>
          <c:dLbls>
            <c:numFmt formatCode="General" sourceLinked="0"/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</c:ser>
        <c:ser>
          <c:idx val="2"/>
          <c:order val="2"/>
          <c:tx>
            <c:strRef>
              <c:f>label 2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9bbb59"/>
            </a:solidFill>
            <a:ln w="0">
              <a:noFill/>
            </a:ln>
          </c:spPr>
          <c:invertIfNegative val="0"/>
          <c:dLbls>
            <c:txPr>
              <a:bodyPr wrap="square"/>
              <a:lstStyle/>
              <a:p>
                <a:pPr>
                  <a:defRPr b="0" sz="1000" strike="noStrike" u="none">
                    <a:solidFill>
                      <a:srgbClr val="000000"/>
                    </a:solidFill>
                    <a:uFillTx/>
                    <a:latin typeface="Calibri"/>
                    <a:ea typeface="DejaVu Sans"/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eparator>; </c:separator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categories</c:f>
              <c:strCache>
                <c:ptCount val="4"/>
                <c:pt idx="0">
                  <c:v>Поиск работы</c:v>
                </c:pt>
                <c:pt idx="1">
                  <c:v>Ведение ЛПХ</c:v>
                </c:pt>
                <c:pt idx="2">
                  <c:v>Осуществление ИП</c:v>
                </c:pt>
                <c:pt idx="3">
                  <c:v>Преодоление трудной жизненной ситуации</c:v>
                </c:pt>
              </c:strCache>
            </c:strRef>
          </c:cat>
          <c:val>
            <c:numRef>
              <c:f>2</c:f>
              <c:numCache>
                <c:formatCode>General</c:formatCode>
                <c:ptCount val="4"/>
              </c:numCache>
            </c:numRef>
          </c:val>
        </c:ser>
        <c:gapWidth val="150"/>
        <c:shape val="cylinder"/>
        <c:axId val="25529684"/>
        <c:axId val="1589704"/>
        <c:axId val="0"/>
      </c:bar3DChart>
      <c:catAx>
        <c:axId val="255296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trike="noStrike" u="none">
                <a:solidFill>
                  <a:srgbClr val="000000"/>
                </a:solidFill>
                <a:uFillTx/>
                <a:latin typeface="Calibri"/>
                <a:ea typeface="DejaVu Sans"/>
              </a:defRPr>
            </a:pPr>
          </a:p>
        </c:txPr>
        <c:crossAx val="1589704"/>
        <c:crosses val="autoZero"/>
        <c:auto val="1"/>
        <c:lblAlgn val="ctr"/>
        <c:lblOffset val="100"/>
        <c:noMultiLvlLbl val="0"/>
      </c:catAx>
      <c:valAx>
        <c:axId val="1589704"/>
        <c:scaling>
          <c:orientation val="minMax"/>
          <c:max val="15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cap="rnd" w="9360">
            <a:solidFill>
              <a:srgbClr val="878787"/>
            </a:solidFill>
            <a:round/>
          </a:ln>
        </c:spPr>
        <c:txPr>
          <a:bodyPr/>
          <a:lstStyle/>
          <a:p>
            <a:pPr>
              <a:defRPr b="0" sz="1000" strike="noStrike" u="none">
                <a:solidFill>
                  <a:srgbClr val="000000"/>
                </a:solidFill>
                <a:uFillTx/>
                <a:latin typeface="Calibri"/>
                <a:ea typeface="DejaVu Sans"/>
              </a:defRPr>
            </a:pPr>
          </a:p>
        </c:txPr>
        <c:crossAx val="25529684"/>
        <c:crosses val="autoZero"/>
        <c:crossBetween val="between"/>
        <c:majorUnit val="1"/>
      </c:valAx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.737419323530839"/>
          <c:y val="0.0261904761904762"/>
          <c:w val="0.247197554229145"/>
          <c:h val="0.119904761904762"/>
        </c:manualLayout>
      </c:layout>
      <c:overlay val="0"/>
      <c:spPr>
        <a:solidFill>
          <a:srgbClr val="dee6ef"/>
        </a:solidFill>
        <a:ln w="0">
          <a:noFill/>
        </a:ln>
      </c:spPr>
      <c:txPr>
        <a:bodyPr/>
        <a:lstStyle/>
        <a:p>
          <a:pPr>
            <a:defRPr b="0" sz="1000" strike="noStrike" u="none">
              <a:solidFill>
                <a:srgbClr val="000000"/>
              </a:solidFill>
              <a:uFillTx/>
              <a:latin typeface="Calibri"/>
              <a:ea typeface="DejaVu Sans"/>
            </a:defRPr>
          </a:pPr>
        </a:p>
      </c:txPr>
    </c:legend>
    <c:plotVisOnly val="1"/>
    <c:dispBlanksAs val="gap"/>
  </c:chart>
  <c:spPr>
    <a:noFill/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FFBBA4A-503B-46C0-BF0D-15D305B98EF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67E4DD98-3526-443B-BCF4-8B87A762488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52E80395-7123-46FA-8108-C5D21985CE9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BF90CA20-89F0-4827-95DF-22635789FAA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4429AA34-7CE0-4747-A65F-3DA9A6E677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5C7E9B79-6B89-4BE0-B05F-3C77828442B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EB97BCF1-B08B-4F31-B307-5D4E30748FB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8F7C63B5-6601-4A44-A716-02E3DCEA4DA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55B1C57F-1152-4ED9-A058-7BA671C5775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2710AFED-617E-46DB-822A-5946532FE31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238639DC-78CB-4217-A174-C999607B83F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5662459-0484-4D49-9F46-1146983051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9C36CD2C-AE31-46D5-9027-73B228CF518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CEAD5FE6-B565-4670-B18D-D440AC3BC68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BCDD0055-959C-4002-9366-FB53082E6EF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CF592AA-1217-46EA-A4B3-6F70C49A292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1647C36F-053D-42C1-90C1-EA5E89DE796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9C8EF973-A99F-4563-BD10-2D5E51D371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198114D2-64FA-40CE-836A-423746AC1C26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36C8BEBA-F397-4173-A2D1-A7F2D32234D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8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9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20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14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5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6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7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1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2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19F44012-5F2B-4C95-9852-7E7DBC261949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 idx="3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ftr" idx="28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sldNum" idx="29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D23D2FE-430E-4222-A939-CAD95F19DD59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dt" idx="30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ftr" idx="31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sldNum" idx="32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90456CD-F6C5-405D-926F-747C287CACFC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dt" idx="33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ftr" idx="34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sldNum" idx="35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9CB25AF-09AE-44F8-9C21-F1223D8ACA27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dt" idx="36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4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5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52BE720-F3DD-4449-B029-9D75CCA08454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6" name="PlaceHolder 6"/>
          <p:cNvSpPr>
            <a:spLocks noGrp="1"/>
          </p:cNvSpPr>
          <p:nvPr>
            <p:ph type="dt" idx="6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4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" name="PlaceHolder 6"/>
          <p:cNvSpPr>
            <a:spLocks noGrp="1"/>
          </p:cNvSpPr>
          <p:nvPr>
            <p:ph type="ftr" idx="7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26" name="PlaceHolder 7"/>
          <p:cNvSpPr>
            <a:spLocks noGrp="1"/>
          </p:cNvSpPr>
          <p:nvPr>
            <p:ph type="sldNum" idx="8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C3F4F5A-2FB2-404E-91EF-AD3D96ED64F3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27" name="PlaceHolder 8"/>
          <p:cNvSpPr>
            <a:spLocks noGrp="1"/>
          </p:cNvSpPr>
          <p:nvPr>
            <p:ph type="dt" idx="9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240" cy="1896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0" name="PlaceHolder 8"/>
          <p:cNvSpPr>
            <a:spLocks noGrp="1"/>
          </p:cNvSpPr>
          <p:nvPr>
            <p:ph type="ftr" idx="10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1" name="PlaceHolder 9"/>
          <p:cNvSpPr>
            <a:spLocks noGrp="1"/>
          </p:cNvSpPr>
          <p:nvPr>
            <p:ph type="sldNum" idx="11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223A5EB-C5C3-42A1-A9BA-09A0F0DCE839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2" name="PlaceHolder 10"/>
          <p:cNvSpPr>
            <a:spLocks noGrp="1"/>
          </p:cNvSpPr>
          <p:nvPr>
            <p:ph type="dt" idx="12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ftr" idx="13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ldNum" idx="14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09D8453-BB73-44DC-95B5-0CA5EBF56434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1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15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ftr" idx="16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sldNum" idx="17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1142B38-AA8D-4D4D-B210-2B9DA3C6CD08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1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dt" idx="18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ftr" idx="19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sldNum" idx="20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4E4FCC4-B322-4FB9-82C6-569C52527C2E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 type="dt" idx="21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ftr" idx="22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&lt;нижний колонтитул&gt;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sldNum" idx="23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D8992E0-306A-48F9-B5C6-69A07D9664B1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dt" idx="24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b050">
            <a:alpha val="15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8880" cy="1249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trike="noStrike" u="none">
                <a:solidFill>
                  <a:srgbClr val="ffffff"/>
                </a:solidFill>
                <a:uFillTx/>
                <a:latin typeface="Arial"/>
              </a:rPr>
              <a:t>Для правки текста заглавия щёлкните мышью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ftr" idx="25"/>
          </p:nvPr>
        </p:nvSpPr>
        <p:spPr>
          <a:xfrm>
            <a:off x="3124080" y="6356520"/>
            <a:ext cx="289404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sldNum" idx="26"/>
          </p:nvPr>
        </p:nvSpPr>
        <p:spPr>
          <a:xfrm>
            <a:off x="655308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trike="noStrike" u="none">
                <a:solidFill>
                  <a:srgbClr val="8b8b8b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C908100-EC8E-4E50-93C3-F887B7593FBF}" type="slidenum">
              <a:rPr b="0" lang="en-US" sz="1200" strike="noStrike" u="none">
                <a:solidFill>
                  <a:srgbClr val="8b8b8b"/>
                </a:solidFill>
                <a:uFillTx/>
                <a:latin typeface="Calibri"/>
              </a:rPr>
              <a:t>&lt;номер&gt;</a:t>
            </a:fld>
            <a:endParaRPr b="0" lang="ru-RU" sz="12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dt" idx="27"/>
          </p:nvPr>
        </p:nvSpPr>
        <p:spPr>
          <a:xfrm>
            <a:off x="457200" y="6356520"/>
            <a:ext cx="2132280" cy="3636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trike="noStrike" u="none">
                <a:solidFill>
                  <a:srgbClr val="ffffff"/>
                </a:solidFill>
                <a:uFillTx/>
                <a:latin typeface="Times New Roman"/>
              </a:rPr>
              <a:t>&lt;дата/время&gt;</a:t>
            </a:r>
            <a:endParaRPr b="0" lang="ru-RU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3200" strike="noStrike" u="none">
                <a:solidFill>
                  <a:srgbClr val="ffffff"/>
                </a:solidFill>
                <a:uFillTx/>
                <a:latin typeface="Arial"/>
              </a:rPr>
              <a:t>Для правки структуры щёлкните мышью</a:t>
            </a:r>
            <a:endParaRPr b="0" lang="ru-RU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800" strike="noStrike" u="none">
                <a:solidFill>
                  <a:srgbClr val="ffffff"/>
                </a:solidFill>
                <a:uFillTx/>
                <a:latin typeface="Arial"/>
              </a:rPr>
              <a:t>Второй уровень структуры</a:t>
            </a:r>
            <a:endParaRPr b="0" lang="ru-RU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Arial"/>
              </a:rPr>
              <a:t>Третий уровень структуры</a:t>
            </a:r>
            <a:endParaRPr b="0" lang="ru-RU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Четвёртый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Пятый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Шестой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ru-RU" sz="2000" strike="noStrike" u="none">
                <a:solidFill>
                  <a:srgbClr val="ffffff"/>
                </a:solidFill>
                <a:uFillTx/>
                <a:latin typeface="Arial"/>
              </a:rPr>
              <a:t>Седьмой уровень структуры</a:t>
            </a:r>
            <a:endParaRPr b="0" lang="ru-RU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0f0b57">
                <a:alpha val="15000"/>
              </a:srgbClr>
            </a:gs>
            <a:gs pos="30000">
              <a:srgbClr val="644eb0">
                <a:alpha val="15000"/>
              </a:srgbClr>
            </a:gs>
            <a:gs pos="50000">
              <a:srgbClr val="d392d6">
                <a:alpha val="15000"/>
              </a:srgbClr>
            </a:gs>
            <a:gs pos="75000">
              <a:srgbClr val="febbc2">
                <a:alpha val="15000"/>
              </a:srgbClr>
            </a:gs>
            <a:gs pos="100000">
              <a:srgbClr val="ffbb70">
                <a:alpha val="15000"/>
              </a:srgbClr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Прямоугольник 3"/>
          <p:cNvSpPr/>
          <p:nvPr/>
        </p:nvSpPr>
        <p:spPr>
          <a:xfrm>
            <a:off x="1143000" y="228600"/>
            <a:ext cx="746604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Динамика государственной социальной помощи на основании 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социального контракта по мероприятиям по состоянию 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ctr" pos="2970000"/>
                <a:tab algn="r" pos="5940360"/>
              </a:tabLst>
            </a:pPr>
            <a:r>
              <a:rPr b="1" lang="ru-RU" sz="1800" strike="noStrike" u="none">
                <a:solidFill>
                  <a:srgbClr val="000000"/>
                </a:solidFill>
                <a:uFillTx/>
                <a:latin typeface="Calibri"/>
                <a:ea typeface="Calibri"/>
              </a:rPr>
              <a:t>на 01.04.2025 г. </a:t>
            </a:r>
            <a:endParaRPr b="0" lang="ru-RU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graphicFrame>
        <p:nvGraphicFramePr>
          <p:cNvPr id="131" name="Диаграмма 4"/>
          <p:cNvGraphicFramePr/>
          <p:nvPr/>
        </p:nvGraphicFramePr>
        <p:xfrm>
          <a:off x="1041480" y="1800000"/>
          <a:ext cx="7417440" cy="377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1404</TotalTime>
  <Application>LibreOffice/24.8.5.2$Windows_X86_64 LibreOffice_project/fddf2685c70b461e7832239a0162a77216259f22</Application>
  <AppVersion>15.0000</AppVersion>
  <Words>20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2020-04-02T06:12:32Z</dcterms:created>
  <dc:creator>GlEkonom</dc:creator>
  <dc:description/>
  <dc:language>ru-RU</dc:language>
  <cp:lastModifiedBy/>
  <dcterms:modified xsi:type="dcterms:W3CDTF">2025-04-23T12:36:30Z</dcterms:modified>
  <cp:revision>59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1</vt:i4>
  </property>
</Properties>
</file>