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4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3.xml" ContentType="application/vnd.openxmlformats-officedocument.theme+xml"/>
  <Override PartName="/ppt/media/image1.png" ContentType="image/png"/>
  <Override PartName="/ppt/media/image2.jpeg" ContentType="image/jpeg"/>
  <Override PartName="/ppt/media/image7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6.png" ContentType="image/png"/>
  <Override PartName="/ppt/media/image8.png" ContentType="image/png"/>
  <Override PartName="/ppt/media/image9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microsoft.com/office/2020/02/relationships/classificationlabels" Target="docMetadata/LabelInfo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C690423-DFF5-42A3-A8EB-2D70CF902954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120" cy="3078000"/>
          </a:xfrm>
          <a:prstGeom prst="rect">
            <a:avLst/>
          </a:prstGeom>
          <a:ln w="0">
            <a:noFill/>
          </a:ln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120" cy="35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Shape 3"/>
          <p:cNvSpPr/>
          <p:nvPr/>
        </p:nvSpPr>
        <p:spPr>
          <a:xfrm>
            <a:off x="3884760" y="8685360"/>
            <a:ext cx="2963520" cy="4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FCB3CCA-6C31-464B-9BEF-DAEE2334DAFE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23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ldImg"/>
          </p:nvPr>
        </p:nvSpPr>
        <p:spPr>
          <a:xfrm>
            <a:off x="687240" y="1143000"/>
            <a:ext cx="5474160" cy="307872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120" cy="35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TextShape 3"/>
          <p:cNvSpPr/>
          <p:nvPr/>
        </p:nvSpPr>
        <p:spPr>
          <a:xfrm>
            <a:off x="3884760" y="8685360"/>
            <a:ext cx="2963520" cy="4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8CAB272-BFF5-4F54-9BEA-32F572339993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23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Img"/>
          </p:nvPr>
        </p:nvSpPr>
        <p:spPr>
          <a:xfrm>
            <a:off x="689040" y="1143000"/>
            <a:ext cx="5471640" cy="3077640"/>
          </a:xfrm>
          <a:prstGeom prst="rect">
            <a:avLst/>
          </a:prstGeom>
          <a:ln w="0">
            <a:noFill/>
          </a:ln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120" cy="35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TextShape 3"/>
          <p:cNvSpPr/>
          <p:nvPr/>
        </p:nvSpPr>
        <p:spPr>
          <a:xfrm>
            <a:off x="3884760" y="8685360"/>
            <a:ext cx="2963520" cy="4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9080C0B-A3DE-4189-B752-70C09ECE66E4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23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120" cy="3078000"/>
          </a:xfrm>
          <a:prstGeom prst="rect">
            <a:avLst/>
          </a:prstGeom>
          <a:ln w="0">
            <a:noFill/>
          </a:ln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120" cy="35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Shape 3"/>
          <p:cNvSpPr/>
          <p:nvPr/>
        </p:nvSpPr>
        <p:spPr>
          <a:xfrm>
            <a:off x="3884760" y="8685360"/>
            <a:ext cx="2963520" cy="4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08ED918-96E0-4F08-BD9D-BEEF3C6B2309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23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120" cy="3078000"/>
          </a:xfrm>
          <a:prstGeom prst="rect">
            <a:avLst/>
          </a:prstGeom>
          <a:ln w="0">
            <a:noFill/>
          </a:ln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120" cy="35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TextShape 3"/>
          <p:cNvSpPr/>
          <p:nvPr/>
        </p:nvSpPr>
        <p:spPr>
          <a:xfrm>
            <a:off x="3884760" y="8685360"/>
            <a:ext cx="2963520" cy="4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ADB9925-AF92-4261-97FC-D58AEEC25E69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Img"/>
          </p:nvPr>
        </p:nvSpPr>
        <p:spPr>
          <a:xfrm>
            <a:off x="689040" y="1143000"/>
            <a:ext cx="5471640" cy="3077640"/>
          </a:xfrm>
          <a:prstGeom prst="rect">
            <a:avLst/>
          </a:prstGeom>
          <a:ln w="0">
            <a:noFill/>
          </a:ln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120" cy="35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TextShape 3"/>
          <p:cNvSpPr/>
          <p:nvPr/>
        </p:nvSpPr>
        <p:spPr>
          <a:xfrm>
            <a:off x="3884760" y="8685360"/>
            <a:ext cx="2963520" cy="4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9F540A0-98AF-4F68-B066-37F65EE97C20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120" cy="3078000"/>
          </a:xfrm>
          <a:prstGeom prst="rect">
            <a:avLst/>
          </a:prstGeom>
          <a:ln w="0">
            <a:noFill/>
          </a:ln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120" cy="35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TextShape 3"/>
          <p:cNvSpPr/>
          <p:nvPr/>
        </p:nvSpPr>
        <p:spPr>
          <a:xfrm>
            <a:off x="3884760" y="8685360"/>
            <a:ext cx="2963520" cy="4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318E2C1-36B9-4B9C-9B5F-E79A5862D56E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23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689040" y="1143000"/>
            <a:ext cx="5471640" cy="3077640"/>
          </a:xfrm>
          <a:prstGeom prst="rect">
            <a:avLst/>
          </a:prstGeom>
          <a:ln w="0">
            <a:noFill/>
          </a:ln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120" cy="35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Shape 3"/>
          <p:cNvSpPr/>
          <p:nvPr/>
        </p:nvSpPr>
        <p:spPr>
          <a:xfrm>
            <a:off x="3884760" y="8685360"/>
            <a:ext cx="2963520" cy="4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D2B13A7-5E3D-4704-B7CC-745FB5283DD3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23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78120" cy="3078000"/>
          </a:xfrm>
          <a:prstGeom prst="rect">
            <a:avLst/>
          </a:prstGeom>
          <a:ln w="0">
            <a:noFill/>
          </a:ln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78120" cy="35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TextShape 3"/>
          <p:cNvSpPr/>
          <p:nvPr/>
        </p:nvSpPr>
        <p:spPr>
          <a:xfrm>
            <a:off x="3884760" y="8685360"/>
            <a:ext cx="2963520" cy="4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AED2793-0FF4-4389-BF55-EDAADB9EA236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23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9052" lnSpcReduction="2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Графический объект 7" descr=""/>
          <p:cNvPicPr/>
          <p:nvPr/>
        </p:nvPicPr>
        <p:blipFill>
          <a:blip r:embed="rId2"/>
          <a:srcRect l="9357" t="23648" r="0" b="0"/>
          <a:stretch/>
        </p:blipFill>
        <p:spPr>
          <a:xfrm>
            <a:off x="0" y="0"/>
            <a:ext cx="9479880" cy="504612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9.png"/><Relationship Id="rId3" Type="http://schemas.openxmlformats.org/officeDocument/2006/relationships/image" Target="../media/image9.png"/><Relationship Id="rId4" Type="http://schemas.openxmlformats.org/officeDocument/2006/relationships/image" Target="../media/image9.png"/><Relationship Id="rId5" Type="http://schemas.openxmlformats.org/officeDocument/2006/relationships/image" Target="../media/image9.png"/><Relationship Id="rId6" Type="http://schemas.openxmlformats.org/officeDocument/2006/relationships/image" Target="../media/image9.png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3" descr=""/>
          <p:cNvPicPr/>
          <p:nvPr/>
        </p:nvPicPr>
        <p:blipFill>
          <a:blip r:embed="rId1"/>
          <a:stretch/>
        </p:blipFill>
        <p:spPr>
          <a:xfrm>
            <a:off x="720" y="720"/>
            <a:ext cx="12183840" cy="7011720"/>
          </a:xfrm>
          <a:prstGeom prst="rect">
            <a:avLst/>
          </a:prstGeom>
          <a:ln w="0"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6019920" y="3967200"/>
            <a:ext cx="6163920" cy="171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 anchor="t">
            <a:noAutofit/>
          </a:bodyPr>
          <a:p>
            <a:pPr algn="ctr">
              <a:lnSpc>
                <a:spcPct val="100000"/>
              </a:lnSpc>
              <a:spcBef>
                <a:spcPts val="578"/>
              </a:spcBef>
            </a:pPr>
            <a:r>
              <a:rPr b="1" lang="ru-RU" sz="3000" spc="-1" strike="noStrike">
                <a:solidFill>
                  <a:srgbClr val="ffffff"/>
                </a:solidFill>
                <a:latin typeface="Tenorite"/>
                <a:ea typeface="DejaVu Sans"/>
              </a:rPr>
              <a:t>Инвестиционный профиль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78"/>
              </a:spcBef>
            </a:pPr>
            <a:r>
              <a:rPr b="1" lang="ru-RU" sz="3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Дальнереченского муниципального района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6978960" y="6037560"/>
            <a:ext cx="4564080" cy="61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Line 3"/>
          <p:cNvSpPr/>
          <p:nvPr/>
        </p:nvSpPr>
        <p:spPr>
          <a:xfrm flipV="1">
            <a:off x="6201360" y="5562360"/>
            <a:ext cx="5687280" cy="147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240" bIns="-30240" anchor="t" anchorCtr="1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1" name="Group 4"/>
          <p:cNvGrpSpPr/>
          <p:nvPr/>
        </p:nvGrpSpPr>
        <p:grpSpPr>
          <a:xfrm>
            <a:off x="0" y="1463040"/>
            <a:ext cx="2536920" cy="875520"/>
            <a:chOff x="0" y="1463040"/>
            <a:chExt cx="2536920" cy="875520"/>
          </a:xfrm>
        </p:grpSpPr>
        <p:sp>
          <p:nvSpPr>
            <p:cNvPr id="52" name="CustomShape 5"/>
            <p:cNvSpPr/>
            <p:nvPr/>
          </p:nvSpPr>
          <p:spPr>
            <a:xfrm>
              <a:off x="0" y="1463040"/>
              <a:ext cx="2536920" cy="87552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80000"/>
              </a:schemeClr>
            </a:solidFill>
            <a:ln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3" name="Рисунок 2" descr=""/>
            <p:cNvPicPr/>
            <p:nvPr/>
          </p:nvPicPr>
          <p:blipFill>
            <a:blip r:embed="rId2"/>
            <a:stretch/>
          </p:blipFill>
          <p:spPr>
            <a:xfrm>
              <a:off x="39240" y="1519560"/>
              <a:ext cx="2470320" cy="7628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/>
          <p:nvPr/>
        </p:nvSpPr>
        <p:spPr>
          <a:xfrm>
            <a:off x="868680" y="36504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ПРОЕКТЫ, ПРЕДЛАГАЕМЫЕ БИЗНЕСОМ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1" name="Table 2"/>
          <p:cNvGraphicFramePr/>
          <p:nvPr/>
        </p:nvGraphicFramePr>
        <p:xfrm>
          <a:off x="406080" y="1612440"/>
          <a:ext cx="11519640" cy="3784680"/>
        </p:xfrm>
        <a:graphic>
          <a:graphicData uri="http://schemas.openxmlformats.org/drawingml/2006/table">
            <a:tbl>
              <a:tblPr/>
              <a:tblGrid>
                <a:gridCol w="4339080"/>
                <a:gridCol w="2444040"/>
                <a:gridCol w="1955520"/>
                <a:gridCol w="2781360"/>
              </a:tblGrid>
              <a:tr h="362880">
                <a:tc gridSpan="4"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86" strike="noStrike" cap="all">
                          <a:solidFill>
                            <a:srgbClr val="3465a4"/>
                          </a:solidFill>
                          <a:latin typeface="Times New Roman"/>
                        </a:rPr>
                        <a:t>КРАТКАЯ ХАРАКТЕРИСТИКА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993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Идея инвестиционного проекта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Предложившая компания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Объем ожидаемых инвестиций, млн. руб.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Запрашиваемые меры поддержки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994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База отдыха с канатной дорогой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ИП Вертков Д.А.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10,0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Субсидия на создание модульных некапитальных средств размещения на территории Приморского края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302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Строительство зерносушильного комплекса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ИП Подолякин В.А.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38,0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Подсоединие к системе централизованного газоснабжения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994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Строительство золотоизвлекательной фабрики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«Малиновское»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500,00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  <a:ea typeface="Microsoft YaHei"/>
                        </a:rPr>
                        <a:t>Реконструкция лесовозной дороги Ариадное – Малиновское месторождение.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6860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Добыча ильменита и производство титанового шлака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«ИТЕР»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1800,00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Привлечение льготного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финансирования по государственной программе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«моногородов».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2" name="TextShape 3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A8E8D3E-8AD9-4544-A3F7-FEFC58A050D1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9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Shape 4"/>
          <p:cNvSpPr/>
          <p:nvPr/>
        </p:nvSpPr>
        <p:spPr>
          <a:xfrm>
            <a:off x="720000" y="1250640"/>
            <a:ext cx="710064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9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(по результатам интервью с ключевыми компаниями)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Рисунок 12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/>
          <p:nvPr/>
        </p:nvSpPr>
        <p:spPr>
          <a:xfrm>
            <a:off x="5293440" y="350280"/>
            <a:ext cx="542376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Ключевая точка роста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Shape 2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94BE67B-7CCC-4B41-AEA9-E7D3D8856E43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11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7" name="Group 3"/>
          <p:cNvGrpSpPr/>
          <p:nvPr/>
        </p:nvGrpSpPr>
        <p:grpSpPr>
          <a:xfrm>
            <a:off x="2166840" y="951840"/>
            <a:ext cx="9516960" cy="5690880"/>
            <a:chOff x="2166840" y="951840"/>
            <a:chExt cx="9516960" cy="5690880"/>
          </a:xfrm>
        </p:grpSpPr>
        <p:sp>
          <p:nvSpPr>
            <p:cNvPr id="118" name="CustomShape 4"/>
            <p:cNvSpPr/>
            <p:nvPr/>
          </p:nvSpPr>
          <p:spPr>
            <a:xfrm>
              <a:off x="2166840" y="951840"/>
              <a:ext cx="9515160" cy="5396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CustomShape 5"/>
            <p:cNvSpPr/>
            <p:nvPr/>
          </p:nvSpPr>
          <p:spPr>
            <a:xfrm>
              <a:off x="2166840" y="951840"/>
              <a:ext cx="9516960" cy="219024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1447560" rIns="31680" tIns="31680" bIns="31680" anchor="t">
              <a:noAutofit/>
            </a:bodyPr>
            <a:p>
              <a:pPr>
                <a:lnSpc>
                  <a:spcPct val="90000"/>
                </a:lnSpc>
                <a:spcAft>
                  <a:spcPts val="709"/>
                </a:spcAft>
              </a:pPr>
              <a:r>
                <a:rPr b="1" lang="ru-RU" sz="1600" spc="-1" strike="noStrike">
                  <a:solidFill>
                    <a:srgbClr val="3465a4"/>
                  </a:solidFill>
                  <a:latin typeface="Times New Roman"/>
                  <a:ea typeface="DejaVu Sans"/>
                </a:rPr>
                <a:t>Ядро экономики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709"/>
                </a:spcAft>
              </a:pPr>
              <a:r>
                <a:rPr b="1" lang="ru-RU" sz="1600" spc="-1" strike="noStrike">
                  <a:solidFill>
                    <a:srgbClr val="3465a4"/>
                  </a:solidFill>
                  <a:latin typeface="Times New Roman"/>
                  <a:ea typeface="DejaVu Sans"/>
                </a:rPr>
                <a:t>Строительство зерноперерабатывающего комплекса, включающегося в себя: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DejaVu Sans"/>
                </a:rPr>
                <a:t>- склад-зернохранилище;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DejaVu Sans"/>
                </a:rPr>
                <a:t>- сушильный цех;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DejaVu Sans"/>
                </a:rPr>
                <a:t>- маслодавильный цех;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16000" indent="-21564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OpenSymbol"/>
                <a:buChar char="-"/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DejaVu Sans"/>
                </a:rPr>
                <a:t> </a:t>
              </a: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DejaVu Sans"/>
                </a:rPr>
                <a:t>мукомольный цех,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16000" indent="-21564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OpenSymbol"/>
                <a:buChar char="-"/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DejaVu Sans"/>
                </a:rPr>
                <a:t> </a:t>
              </a: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DejaVu Sans"/>
                </a:rPr>
                <a:t>цех для измельчения и прессовки жмыха в комбикорм;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16000" indent="-215640">
                <a:lnSpc>
                  <a:spcPct val="90000"/>
                </a:lnSpc>
                <a:spcAft>
                  <a:spcPts val="210"/>
                </a:spcAft>
                <a:buClr>
                  <a:srgbClr val="000000"/>
                </a:buClr>
                <a:buFont typeface="OpenSymbol"/>
                <a:buChar char="-"/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DejaVu Sans"/>
                </a:rPr>
                <a:t> </a:t>
              </a: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DejaVu Sans"/>
                </a:rPr>
                <a:t>фармакологическую линию для фасовки кукурузных рыльц и обогащенного Омега3 масл</a:t>
              </a:r>
              <a:r>
                <a:rPr b="0" lang="ru-RU" sz="1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а.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CustomShape 6"/>
            <p:cNvSpPr/>
            <p:nvPr/>
          </p:nvSpPr>
          <p:spPr>
            <a:xfrm>
              <a:off x="2238480" y="1214280"/>
              <a:ext cx="1270080" cy="1208880"/>
            </a:xfrm>
            <a:prstGeom prst="roundRect">
              <a:avLst>
                <a:gd name="adj" fmla="val 10000"/>
              </a:avLst>
            </a:prstGeom>
            <a:blipFill rotWithShape="0">
              <a:blip r:embed="rId1"/>
              <a:srcRect/>
              <a:stretch/>
            </a:blip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CustomShape 7"/>
            <p:cNvSpPr/>
            <p:nvPr/>
          </p:nvSpPr>
          <p:spPr>
            <a:xfrm>
              <a:off x="2166840" y="3214800"/>
              <a:ext cx="9516960" cy="178488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1447560" rIns="31680" tIns="31680" bIns="31680" anchor="t">
              <a:noAutofit/>
            </a:bodyPr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1600" spc="-1" strike="noStrike">
                  <a:solidFill>
                    <a:srgbClr val="3465a4"/>
                  </a:solidFill>
                  <a:latin typeface="Times New Roman"/>
                  <a:ea typeface="DejaVu Sans"/>
                </a:rPr>
                <a:t>Виды бизнеса, необходимые в МО для обслуживания ядра экономики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Microsoft YaHei"/>
                </a:rPr>
                <a:t>- транспортные, логистические услуги;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Microsoft YaHei"/>
                </a:rPr>
                <a:t>- поставка сырья;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Microsoft YaHei"/>
                </a:rPr>
                <a:t>- восстановление мелиоративных систем;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Microsoft YaHei"/>
                </a:rPr>
                <a:t>- сортировочно-погрузочные площадки;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Microsoft YaHei"/>
                </a:rPr>
                <a:t>- прямая поставка сертифицированных семян;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Microsoft YaHei"/>
                </a:rPr>
                <a:t>- целевое обучение квалифицированных специалистов.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700"/>
                </a:spcAft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700"/>
                </a:spcAft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700"/>
                </a:spcAft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CustomShape 8"/>
            <p:cNvSpPr/>
            <p:nvPr/>
          </p:nvSpPr>
          <p:spPr>
            <a:xfrm>
              <a:off x="2238480" y="3429000"/>
              <a:ext cx="1356120" cy="1208880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rcRect/>
              <a:stretch/>
            </a:blip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CustomShape 9"/>
            <p:cNvSpPr/>
            <p:nvPr/>
          </p:nvSpPr>
          <p:spPr>
            <a:xfrm>
              <a:off x="2166840" y="5143680"/>
              <a:ext cx="9516960" cy="149904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1432080" rIns="16200" tIns="16200" bIns="16200" anchor="t">
              <a:noAutofit/>
            </a:bodyPr>
            <a:p>
              <a:pPr>
                <a:lnSpc>
                  <a:spcPct val="90000"/>
                </a:lnSpc>
                <a:spcAft>
                  <a:spcPts val="700"/>
                </a:spcAft>
              </a:pPr>
              <a:r>
                <a:rPr b="1" lang="ru-RU" sz="1600" spc="-1" strike="noStrike">
                  <a:solidFill>
                    <a:srgbClr val="3465a4"/>
                  </a:solidFill>
                  <a:latin typeface="Times New Roman"/>
                  <a:ea typeface="DejaVu Sans"/>
                </a:rPr>
                <a:t>Виды социально-ориентированного бизнеса, необходимого в МО для поддержки развития ядра экономики</a:t>
              </a:r>
              <a:endParaRPr b="0" lang="ru-RU" sz="16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DejaVu Sans"/>
                </a:rPr>
                <a:t>- центры обучения (переобучения);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DejaVu Sans"/>
                </a:rPr>
                <a:t>- базы отдыха и досуга;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DejaVu Sans"/>
                </a:rPr>
                <a:t>- частные тренажерные залы;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DejaVu Sans"/>
                </a:rPr>
                <a:t>- качественное медицинское обслуживание;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</a:pPr>
              <a:r>
                <a:rPr b="0" lang="ru-RU" sz="1400" spc="-1" strike="noStrike">
                  <a:solidFill>
                    <a:srgbClr val="5983b0"/>
                  </a:solidFill>
                  <a:latin typeface="Times New Roman"/>
                  <a:ea typeface="DejaVu Sans"/>
                </a:rPr>
                <a:t>- малоэтажное жилищное строительство.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700"/>
                </a:spcAft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210"/>
                </a:spcAft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CustomShape 10"/>
            <p:cNvSpPr/>
            <p:nvPr/>
          </p:nvSpPr>
          <p:spPr>
            <a:xfrm>
              <a:off x="2238480" y="5357880"/>
              <a:ext cx="1284840" cy="1141920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rcRect/>
              <a:stretch/>
            </a:blipFill>
            <a:ln>
              <a:solidFill>
                <a:srgbClr val="ffffff"/>
              </a:solidFill>
            </a:ln>
          </p:spPr>
          <p:style>
            <a:lnRef idx="2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25" name="Рисунок 22" descr=""/>
          <p:cNvPicPr/>
          <p:nvPr/>
        </p:nvPicPr>
        <p:blipFill>
          <a:blip r:embed="rId4"/>
          <a:stretch/>
        </p:blipFill>
        <p:spPr>
          <a:xfrm>
            <a:off x="176760" y="0"/>
            <a:ext cx="2178720" cy="138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/>
          <p:nvPr/>
        </p:nvSpPr>
        <p:spPr>
          <a:xfrm>
            <a:off x="720000" y="36504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Основные инвестиционные ниши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Shape 2"/>
          <p:cNvSpPr/>
          <p:nvPr/>
        </p:nvSpPr>
        <p:spPr>
          <a:xfrm>
            <a:off x="6840000" y="1260000"/>
            <a:ext cx="3118680" cy="7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</a:rPr>
              <a:t>Ниша 3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</a:rPr>
              <a:t> </a:t>
            </a: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</a:rPr>
              <a:t>сельское хозяйство</a:t>
            </a:r>
            <a:r>
              <a:rPr b="0" lang="ru-RU" sz="1400" spc="-1" strike="noStrike" cap="all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Shape 3"/>
          <p:cNvSpPr/>
          <p:nvPr/>
        </p:nvSpPr>
        <p:spPr>
          <a:xfrm>
            <a:off x="1260000" y="1620000"/>
            <a:ext cx="321444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  <a:ea typeface="Microsoft YaHei"/>
              </a:rPr>
              <a:t>Ниша 1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  <a:ea typeface="Microsoft YaHei"/>
              </a:rPr>
              <a:t>Промышленное производство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1400" spc="-1" strike="noStrike" cap="all">
                <a:solidFill>
                  <a:srgbClr val="3465a4"/>
                </a:solidFill>
                <a:latin typeface="Times New Roman"/>
                <a:ea typeface="Microsoft YaHei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Shape 4"/>
          <p:cNvSpPr/>
          <p:nvPr/>
        </p:nvSpPr>
        <p:spPr>
          <a:xfrm>
            <a:off x="7489800" y="3774960"/>
            <a:ext cx="2484360" cy="72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</a:rPr>
              <a:t>Ниша 4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</a:rPr>
              <a:t>хранение и переработка отходов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Shape 5"/>
          <p:cNvSpPr/>
          <p:nvPr/>
        </p:nvSpPr>
        <p:spPr>
          <a:xfrm>
            <a:off x="1418400" y="3780000"/>
            <a:ext cx="2717640" cy="81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</a:rPr>
              <a:t>Ниша 2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 cap="all">
                <a:solidFill>
                  <a:srgbClr val="3465a4"/>
                </a:solidFill>
                <a:latin typeface="Times New Roman"/>
              </a:rPr>
              <a:t>использование полезных ископаемых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Shape 6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4455E5A-0297-4350-AA20-08DEEAC21488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12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CustomShape 7"/>
          <p:cNvSpPr/>
          <p:nvPr/>
        </p:nvSpPr>
        <p:spPr>
          <a:xfrm>
            <a:off x="838080" y="1996920"/>
            <a:ext cx="516240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Описание:</a:t>
            </a: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 Создание промышленного комплекса по выращиванию плодово-ягодных растений и открытию консервного завода.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Возможные направления и участники интеграции:</a:t>
            </a: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 межмуниципальная интеграция, выход на региональный рынок</a:t>
            </a:r>
            <a:r>
              <a:rPr b="0" lang="ru-RU" sz="1400" spc="-1" strike="noStrike">
                <a:solidFill>
                  <a:srgbClr val="729fcf"/>
                </a:solidFill>
                <a:latin typeface="Times New Roman"/>
                <a:ea typeface="DejaVu Sans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CustomShape 8"/>
          <p:cNvSpPr/>
          <p:nvPr/>
        </p:nvSpPr>
        <p:spPr>
          <a:xfrm>
            <a:off x="6229440" y="1980000"/>
            <a:ext cx="546660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Описание: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Выращивание и глубокая переработка масличных культур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Возможные направления и участники интеграции:</a:t>
            </a: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Межмуниципальная интеграция, выход на региональный и внешний рынок (КНДР)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9"/>
          <p:cNvSpPr/>
          <p:nvPr/>
        </p:nvSpPr>
        <p:spPr>
          <a:xfrm>
            <a:off x="540000" y="4602240"/>
            <a:ext cx="5162400" cy="11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Описание: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Разведка и добыча полезных ископаемых (бурый уголь, ильменит, золото).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Возможные направления и участники интеграции: </a:t>
            </a:r>
            <a:r>
              <a:rPr b="0" lang="ru-RU" sz="14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межмуниципальная интеграция, выход на региональный рынок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CustomShape 10"/>
          <p:cNvSpPr/>
          <p:nvPr/>
        </p:nvSpPr>
        <p:spPr>
          <a:xfrm>
            <a:off x="6353640" y="4500000"/>
            <a:ext cx="516240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Описание: </a:t>
            </a:r>
            <a:r>
              <a:rPr b="0" lang="ru-RU" sz="14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Создание Полигона ТКО с переработкой мусора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Возможные направления и участники интеграции: </a:t>
            </a: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межмуниципальная интеграция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Рисунок 13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B3E40C3-87A5-4B6B-BF8C-FB197C32CBAA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12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Shape 2"/>
          <p:cNvSpPr/>
          <p:nvPr/>
        </p:nvSpPr>
        <p:spPr>
          <a:xfrm>
            <a:off x="838080" y="36504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Рисунок 7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924480" y="1373760"/>
            <a:ext cx="4990320" cy="4874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Земельный участок в с. Веденка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924480" y="3420000"/>
            <a:ext cx="4990320" cy="30560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Характеристики: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 </a:t>
            </a: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Назначение: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строительство овощеконсервного завода, создание совместного производства по переработки овощей.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Состояние: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земли населенного пункта предназначенные для сельскохозяйственного использования. Рельеф-ровный, частично ограждён. Вид грунта-насыпной. Уровень грунтовых вод — не более 20 м. Глубина промерзания — не более 1,5 м.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Удаленность: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земельный участок расположена в 18 км от  гос.трассы Хабаровск-Владивосток и в 98 км от таможенного поста Марково  г. Лесозаводска (граница с КНДР)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наличие с/х производителей и ЛПХ готовых предоставить сырьё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земельного участка: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0,78 га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6139080" y="1373760"/>
            <a:ext cx="4990320" cy="27327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Обеспеченность инфраструктурой: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1) Водоснабжение — централизованное отсутствует (возможность обустройства стационарной скважины);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2) Электроэнергия — возможен подвод.  Удалённость земельного участка от источника электроснабжения - 25 м;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3) Отопление — возможен подвод. Удалённость земельного участка от источника отопления - 50 м.;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4) Канализация — централизованное отсутствует (возможность обустройства стационарного септика);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5) Газ — отсутствует (возможность подключения к существующему ГРС).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6139080" y="4192200"/>
            <a:ext cx="4990320" cy="20782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Грант «Агростартап»;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Поддержка сельскохозяйственных потребительских кооперативов.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7"/>
          <p:cNvSpPr/>
          <p:nvPr/>
        </p:nvSpPr>
        <p:spPr>
          <a:xfrm>
            <a:off x="924480" y="1946880"/>
            <a:ext cx="4990320" cy="12873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3465a4"/>
                </a:solidFill>
                <a:latin typeface="Times New Roman"/>
                <a:ea typeface="Microsoft YaHei"/>
              </a:rPr>
              <a:t>Оринетир:</a:t>
            </a:r>
            <a:r>
              <a:rPr b="0" lang="ru-RU" sz="1200" spc="-1" strike="noStrike">
                <a:solidFill>
                  <a:srgbClr val="5b9bd5"/>
                </a:solidFill>
                <a:latin typeface="Times New Roman"/>
                <a:ea typeface="Microsoft YaHei"/>
              </a:rPr>
              <a:t> </a:t>
            </a:r>
            <a:r>
              <a:rPr b="0" lang="en-US" sz="12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Приморский край,  Дальнереченский р-н, с. Веденка, ул. Мелехина, д. 38. </a:t>
            </a:r>
            <a:r>
              <a:rPr b="0" lang="ru-RU" sz="12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Месторасположение установлено относительно ориентира, расположенного за пределами участка. Ориентир административное здание. Участок находится примерно в 206 м от ориентира по направлению на восток.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К</a:t>
            </a:r>
            <a:r>
              <a:rPr b="1" lang="ru-RU" sz="1200" spc="-1" strike="noStrike">
                <a:solidFill>
                  <a:srgbClr val="3465a4"/>
                </a:solidFill>
                <a:latin typeface="Times New Roman"/>
                <a:ea typeface="Microsoft YaHei"/>
              </a:rPr>
              <a:t>адастровый номер:</a:t>
            </a:r>
            <a:r>
              <a:rPr b="0" lang="ru-RU" sz="1200" spc="-1" strike="noStrike">
                <a:solidFill>
                  <a:srgbClr val="5b9bd5"/>
                </a:solidFill>
                <a:latin typeface="Times New Roman"/>
                <a:ea typeface="Microsoft YaHei"/>
              </a:rPr>
              <a:t> </a:t>
            </a:r>
            <a:r>
              <a:rPr b="0" lang="ru-RU" sz="12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25:02:000000:51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0996A47-B8CE-4623-B829-564F1374D374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12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Shape 2"/>
          <p:cNvSpPr/>
          <p:nvPr/>
        </p:nvSpPr>
        <p:spPr>
          <a:xfrm>
            <a:off x="838080" y="36504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Рисунок 10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  <p:sp>
        <p:nvSpPr>
          <p:cNvPr id="148" name="CustomShape 3"/>
          <p:cNvSpPr/>
          <p:nvPr/>
        </p:nvSpPr>
        <p:spPr>
          <a:xfrm>
            <a:off x="924480" y="1373760"/>
            <a:ext cx="4990320" cy="4874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Земельный участок, с. Междуречье.</a:t>
            </a:r>
            <a:r>
              <a:rPr b="0" lang="ru-RU" sz="1800" spc="-1" strike="noStrike">
                <a:solidFill>
                  <a:srgbClr val="5b9bd5"/>
                </a:solidFill>
                <a:latin typeface="Tenorite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924480" y="2700000"/>
            <a:ext cx="4990320" cy="35704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Характеристики: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Назначение: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Восстановление  пчелосовхоза (приемного пункта меда), создание совместного производства и переработки меда.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Состояние: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Земли для сельскохозяйственного назначения. Рельеф-ровный. Вид грунта-насыпной. Уровень грунтовых вод — более 40 м. Глубина промерзания — не более 1,5 м.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Удаленность:</a:t>
            </a: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находится в 50 метрах от дороги Дальнереченск-Ариадное, и в 46 км от гострассы Хабаровск- Владивосток и в 126 км. от таможенного поста «Марково» г.Лесозаводска (граница с КНДР). 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земельный участок находится в окружении, лесов, имеющих медоносных растений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земельного участка:</a:t>
            </a:r>
            <a:r>
              <a:rPr b="1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7 га</a:t>
            </a: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6139080" y="1373760"/>
            <a:ext cx="4990320" cy="27327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Обеспеченность инфраструктурой: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1) Водоснабжение — централизованное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2) Электроэнергия — подведено;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3) Отопление — централизованное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4) Канализация — централизованная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5) Газ —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6) Имеется фундаменты бывших  помещений пчелосовхоза «Бархатный».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6139080" y="4192200"/>
            <a:ext cx="4990320" cy="20782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Грант «Агростартап»;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 Субсидий на развитие сельскохозяйственных потребительских кооперативов в Приморском крае.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CustomShape 7"/>
          <p:cNvSpPr/>
          <p:nvPr/>
        </p:nvSpPr>
        <p:spPr>
          <a:xfrm>
            <a:off x="924480" y="1946880"/>
            <a:ext cx="4990320" cy="5882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Ориентир:</a:t>
            </a:r>
            <a:r>
              <a:rPr b="0" lang="ru-RU" sz="12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2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210 м. на запад от жилого дома с. Междуречье ул. Подольская, д. 28.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Кадастровый номер:</a:t>
            </a:r>
            <a:r>
              <a:rPr b="0" lang="ru-RU" sz="1200" spc="-1" strike="noStrike">
                <a:solidFill>
                  <a:srgbClr val="729fcf"/>
                </a:solidFill>
                <a:latin typeface="Times New Roman"/>
                <a:ea typeface="Times New Roman"/>
              </a:rPr>
              <a:t> </a:t>
            </a:r>
            <a:r>
              <a:rPr b="0" lang="ru-RU" sz="12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не разграничен, требуются затраты на межевание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8FE545E-F628-4AF3-A059-7F9785BE54C5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12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Shape 2"/>
          <p:cNvSpPr/>
          <p:nvPr/>
        </p:nvSpPr>
        <p:spPr>
          <a:xfrm>
            <a:off x="838080" y="36504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Рисунок 9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  <p:sp>
        <p:nvSpPr>
          <p:cNvPr id="156" name="CustomShape 3"/>
          <p:cNvSpPr/>
          <p:nvPr/>
        </p:nvSpPr>
        <p:spPr>
          <a:xfrm>
            <a:off x="924480" y="1373760"/>
            <a:ext cx="4990320" cy="4874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Земельный участок с. Новотроицкое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900000" y="2880000"/>
            <a:ext cx="4990320" cy="33904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Характеристики: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Назначение: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Восстановление молочно-товарной фермы, создание совместного производства по выращиванию крупнорогатого скота на откорм.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Состояние: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Земли для сельскохозяйственного назначения. Рельеф-ровный. Вид грунта-насыпной. Уровень грунтовых вод — более 40 м. Глубина промерзания — не более 1,5 м.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Удаленность: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Земельный участок расположен в 800 метрах от дороги Дальнереченск- Ариадное, в 36 км. от гострассы Хабаровск- Владивосток и в 96 км. от таможенного поста «Марково» г.Лесозаводска (граница с КНДР). 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наличие свободных земель под сенокосы и пастбища.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земельного участка:</a:t>
            </a:r>
            <a:r>
              <a:rPr b="1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14,4 га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6139080" y="1373760"/>
            <a:ext cx="4990320" cy="27327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Обеспеченность инфраструктурой: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1) Водоснабжение — централизованное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2) Электроэнергия — возможен подвод;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3) Отопление — централизованное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4) Канализация — централизованная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5) Газ —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6) Установлена  санитарная зона в 500 метрах от жилых домов.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stomShape 6"/>
          <p:cNvSpPr/>
          <p:nvPr/>
        </p:nvSpPr>
        <p:spPr>
          <a:xfrm>
            <a:off x="6139080" y="4192200"/>
            <a:ext cx="4990320" cy="20782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Субсидии на возмещение части затрат  связанных с производством и реализацией и (или) отгрузкой на собственную переработку молока;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Грант «Семейная ферма»;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Грант «Агростартап»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CustomShape 7"/>
          <p:cNvSpPr/>
          <p:nvPr/>
        </p:nvSpPr>
        <p:spPr>
          <a:xfrm>
            <a:off x="924480" y="1946880"/>
            <a:ext cx="4990320" cy="7491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Ориентир: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Жилой дом. Участок находится примерно в 0,2 км. от ориентира по направлению на северо-восток. Дальнереченский район с. Новотроицкое ул. Пионерская, д. 36. 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Кадастровый номер: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25:02:020201:6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5E9A7C7-0CAD-49D3-8173-AE75A789CBF6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12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Shape 2"/>
          <p:cNvSpPr/>
          <p:nvPr/>
        </p:nvSpPr>
        <p:spPr>
          <a:xfrm>
            <a:off x="838080" y="36504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" name="Рисунок 8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  <p:sp>
        <p:nvSpPr>
          <p:cNvPr id="164" name="CustomShape 3"/>
          <p:cNvSpPr/>
          <p:nvPr/>
        </p:nvSpPr>
        <p:spPr>
          <a:xfrm>
            <a:off x="924480" y="1373760"/>
            <a:ext cx="4990320" cy="4874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Земельный участок с. Рождественка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924480" y="2700000"/>
            <a:ext cx="4990320" cy="35704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Характеристики: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Назначение:</a:t>
            </a: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создание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молочно-товарной фермы или производства по выращиванию крупнорогатого скота на откорм.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Состояние: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земли населённого пункта  для сельскохозяйственного использования. Рельеф-ровный, ограждений нет. Вид грунта-насыпной. Уровень грунтовых вод — более 40 м Глубина промерзания — не более 1,5 м.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Удаленность: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земельный участок расположен в 8 км от гос.трассы Хабаровск-Владивосток и в 70 км от таможенного поста «Марково» г. Лесозаводска (граница с КНДР).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наличие свободных земель под сенокосы и пастбища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земельного участка: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17 га.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6139080" y="1373760"/>
            <a:ext cx="4990320" cy="27327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Обеспеченность инфраструктурой: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1</a:t>
            </a:r>
            <a:r>
              <a:rPr b="0" lang="ru-RU" sz="1300" spc="-1" strike="noStrike" u="sng">
                <a:solidFill>
                  <a:srgbClr val="5983b0"/>
                </a:solidFill>
                <a:uFillTx/>
                <a:latin typeface="Times New Roman"/>
                <a:ea typeface="Times New Roman"/>
              </a:rPr>
              <a:t>)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Водоснабжение — централизованное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2) Электроэнергия — возможен подвод. Удалённость земельного участка от источника освещения - 300 м;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3) Отопление —  централизованное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4) Канализация — централизованная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5) Газ —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6)  Установлена  санитарная зона в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Verdana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115 метрах от жилых домов.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CustomShape 6"/>
          <p:cNvSpPr/>
          <p:nvPr/>
        </p:nvSpPr>
        <p:spPr>
          <a:xfrm>
            <a:off x="6139080" y="4192200"/>
            <a:ext cx="4990320" cy="20782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Субсидии  на возмещение части затрат, связанных с производством и реализацией и (или) отгрузкой на собственную переработку молока;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Грант «Семейная ферма»;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Грант «Агростартап».</a:t>
            </a:r>
            <a:r>
              <a:rPr b="0" lang="ru-RU" sz="1000" spc="-1" strike="noStrike">
                <a:solidFill>
                  <a:srgbClr val="5b9bd5"/>
                </a:solidFill>
                <a:latin typeface="Times New Roman"/>
                <a:ea typeface="DejaVu Sans"/>
              </a:rPr>
              <a:t>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CustomShape 7"/>
          <p:cNvSpPr/>
          <p:nvPr/>
        </p:nvSpPr>
        <p:spPr>
          <a:xfrm>
            <a:off x="924480" y="1946880"/>
            <a:ext cx="4990320" cy="5882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Ориентир: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с. Рождественка  ул. Леонова, 1А.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Кадастровый номер:</a:t>
            </a:r>
            <a:r>
              <a:rPr b="0" lang="ru-RU" sz="1300" spc="-1" strike="noStrike">
                <a:solidFill>
                  <a:srgbClr val="729fcf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не разграничен, требуются затраты на межевание.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86E9F3C-B413-418D-96BE-C959EE8FEED5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12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TextShape 2"/>
          <p:cNvSpPr/>
          <p:nvPr/>
        </p:nvSpPr>
        <p:spPr>
          <a:xfrm>
            <a:off x="838080" y="36504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Рисунок 5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924480" y="1373760"/>
            <a:ext cx="4990320" cy="4874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Земельный участок с. Сухановка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924480" y="2880000"/>
            <a:ext cx="4990320" cy="33904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Характеристики: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Назначение: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в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осстановление молочно-товарной фермы, создание совместного производства по выращиванию крупнорогатого скота на откорм.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Состояние: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 земли населённого пункта для сельскохозяйственного использования. Рельеф-ровный, ограждений нет. Вид грунта-насыпной. Уровень грунтовых вод — более 40 м. Глубина промерзания — не более 1,5 м.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Удаленность:</a:t>
            </a: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Расположен в 50 метрах от гострассы Хабаровск-Владивосток и в 96 км. от таможенного поста «Марково» г.Лесозаводска (граница с КНДР).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наличие свободных земель под сенокосы и пастбища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земельного участка: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11 га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6139080" y="1373760"/>
            <a:ext cx="4990320" cy="27327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Обеспеченность инфраструктурой: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1) Водоснабжение — централизованное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2) Электроэнергия — возможен подвод.  Удалённость земельного участка от источника освещения - 500 м;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3) Отопление — централизованное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4) Канализация — централизованная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5) Газ —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6)  Установлена  санитарная зона в 80 метрах от жилых домов.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CustomShape 6"/>
          <p:cNvSpPr/>
          <p:nvPr/>
        </p:nvSpPr>
        <p:spPr>
          <a:xfrm>
            <a:off x="6139080" y="4192200"/>
            <a:ext cx="4990320" cy="20782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Субсидии на возмещение части затрат, связанных с производством и реализацией и (или) отгрузкой на собственную переработку молока;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Грант «Семейная ферма»;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Грант «Агростартап».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CustomShape 7"/>
          <p:cNvSpPr/>
          <p:nvPr/>
        </p:nvSpPr>
        <p:spPr>
          <a:xfrm>
            <a:off x="924480" y="1946880"/>
            <a:ext cx="4990320" cy="7491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Ориентир: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с. Сухановка в 500 метрах на юго-восток от жилого дома с. Сухановка, ул. Центральная, д. 2.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Кадастровый номер: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не разграничен, требуются затраты на межевание.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AA7A065-7A1A-4C61-B90C-CACC7DE31511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12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Shape 2"/>
          <p:cNvSpPr/>
          <p:nvPr/>
        </p:nvSpPr>
        <p:spPr>
          <a:xfrm>
            <a:off x="838080" y="36504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Рисунок 4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  <p:sp>
        <p:nvSpPr>
          <p:cNvPr id="180" name="CustomShape 3"/>
          <p:cNvSpPr/>
          <p:nvPr/>
        </p:nvSpPr>
        <p:spPr>
          <a:xfrm>
            <a:off x="924480" y="1373760"/>
            <a:ext cx="4990320" cy="4874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Земельный участок с. Ударное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924480" y="2880000"/>
            <a:ext cx="4990320" cy="34725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Характеристики: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Назначение: 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Возможно размещение пчелосовхоза  или временного приемного пункта меда.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Состояние: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Земли для сельскохозяйственного назначения. Рельеф-ровный, ограждений нет. Вид грунта-насыпной. Уровень грунтовых вод — более 40 м. Глубина промерзания — не более 1,5 м.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Удаленность: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Рядом с участком расположен лесной массив. Земельный участок находится в 200 метрах от дороги Дальнереченск-Ариадное, и в 51 км от гострассы Хабаровск- Владивосток и в 131 км. от таможенного поста «Марково» г.Лесозаводска (граница с КНДР).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1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земельный участок находится в окружении, лесов, имеющих медоносных растений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земельного участка:</a:t>
            </a:r>
            <a:r>
              <a:rPr b="1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5 га.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CustomShape 5"/>
          <p:cNvSpPr/>
          <p:nvPr/>
        </p:nvSpPr>
        <p:spPr>
          <a:xfrm>
            <a:off x="6139080" y="1373760"/>
            <a:ext cx="4990320" cy="27327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Обеспеченность инфраструктурой: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1) Водоснабжение —  централизованное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2) Электроэнергия — подведена;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3) Отопление — централизованное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4) Канализация — централизованная 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5) Газ — отсутствует.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CustomShape 6"/>
          <p:cNvSpPr/>
          <p:nvPr/>
        </p:nvSpPr>
        <p:spPr>
          <a:xfrm>
            <a:off x="6139080" y="4192200"/>
            <a:ext cx="4990320" cy="20782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Грант «Агростартап»;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 Субсидий на развитие сельскохозяйственных потребительских кооперативов в Приморском крае».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CustomShape 7"/>
          <p:cNvSpPr/>
          <p:nvPr/>
        </p:nvSpPr>
        <p:spPr>
          <a:xfrm>
            <a:off x="924480" y="1946880"/>
            <a:ext cx="4990320" cy="7491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Ориентир: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155 м на юг от жилого дома с. Ударное, ул. Школьная, д. 5.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Кадастровый номер: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не разграничен, требуются затраты на межевание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/>
          <p:nvPr/>
        </p:nvSpPr>
        <p:spPr>
          <a:xfrm>
            <a:off x="10440000" y="6356520"/>
            <a:ext cx="90540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13BDE60-38B4-4781-BAF3-8F0DFF9582D5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12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Shape 2"/>
          <p:cNvSpPr/>
          <p:nvPr/>
        </p:nvSpPr>
        <p:spPr>
          <a:xfrm>
            <a:off x="838080" y="36504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Рисунок 15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  <p:sp>
        <p:nvSpPr>
          <p:cNvPr id="188" name="CustomShape 3"/>
          <p:cNvSpPr/>
          <p:nvPr/>
        </p:nvSpPr>
        <p:spPr>
          <a:xfrm>
            <a:off x="924480" y="1373760"/>
            <a:ext cx="4990320" cy="4874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Земельный участок с. Филино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924480" y="2880000"/>
            <a:ext cx="4990320" cy="34732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Характеристики: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Назначение: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Возможно использование земель под разведение коневодства, овцеводство создание совместного производства по выращиванию скота  на откорм.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Состояние: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Земли для сельскохозяйственного назначения. Рельеф-ровный, ограждений нет. Вид грунта-насыпной. Уровень грунтовых вод — более 40 м. Глубина промерзания — не более 1,5 м.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Удаленность: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Рядом с участком расположены пастбища и сенокосы. Участок находится вдоль гострассы Хабаровск- Владивосток и в 60 км. от таможенного поста «Марково» г.Лесозаводска (граница с КНДР). 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наличие свободных земель под сенокосы и пастбища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земельного участка: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1 995,68 га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6139080" y="1373760"/>
            <a:ext cx="4990320" cy="27327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Обеспеченность инфраструктурой: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1) Водоснабжение — централизованное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2) Электроэнергия — возможен подвод;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3) Отопление — централизованное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4) Канализация — централизованная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5) Газ —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6) Установлена  санитарная зона в 1000 метрах от жилых домов.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6139080" y="4192200"/>
            <a:ext cx="4990320" cy="24645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Субсидии на возмещение части затрат, связанных с производством и реализацией и (или) отгрузкой на собственную переработку молока;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Грант «Семейная ферма»;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Грант «Агростартап»;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 Субсидии на создание овцеводческих комплексов (ферм) мясного направления, принадлежащих на праве собственности сельскохозяйственным товаропроизводителям.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924480" y="1946880"/>
            <a:ext cx="4990320" cy="7498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Ориентир: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жилой дом.  Участок находится примерно в 0,4 км от ориентира по направлению на восток. Дальнереченский район п. Филино ул. Дом офицерского состава, д. 119.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Кадастровый номер: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25:02:010708:1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/>
          <p:nvPr/>
        </p:nvSpPr>
        <p:spPr>
          <a:xfrm>
            <a:off x="10810800" y="6500160"/>
            <a:ext cx="72540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B184B1F-2C76-4082-9D65-95B3EF375C6D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Shape 2"/>
          <p:cNvSpPr/>
          <p:nvPr/>
        </p:nvSpPr>
        <p:spPr>
          <a:xfrm>
            <a:off x="645120" y="11520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Образ будущего Дальнереченского Мр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" name="Рисунок 11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  <p:sp>
        <p:nvSpPr>
          <p:cNvPr id="57" name="CustomShape 3"/>
          <p:cNvSpPr/>
          <p:nvPr/>
        </p:nvSpPr>
        <p:spPr>
          <a:xfrm>
            <a:off x="924480" y="1373760"/>
            <a:ext cx="4390920" cy="4974480"/>
          </a:xfrm>
          <a:prstGeom prst="rect">
            <a:avLst/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5b9bd5"/>
                </a:solidFill>
                <a:latin typeface="Tenorite"/>
                <a:ea typeface="DejaVu Sans"/>
              </a:rPr>
              <a:t>Карта территории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CustomShape 4"/>
          <p:cNvSpPr/>
          <p:nvPr/>
        </p:nvSpPr>
        <p:spPr>
          <a:xfrm>
            <a:off x="5397480" y="1083240"/>
            <a:ext cx="6366960" cy="22017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Образное представление будущего, в направлении которого развивается МР. Характеристики: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1. Агроспециализированный район с глубокой переработкой сельскохозяйственной продукции (строительство комплекса);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2. Производство животноводческой продукции (цех убоя, мини-молокозавод);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3. Добыча полезных ископаемых;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4.Строительство полигона ТКО с мусороперерабатывающим заводом (действует мусоросортировочный комплекс).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CustomShape 5"/>
          <p:cNvSpPr/>
          <p:nvPr/>
        </p:nvSpPr>
        <p:spPr>
          <a:xfrm>
            <a:off x="5410080" y="3357720"/>
            <a:ext cx="6354360" cy="12751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Ключевые векторы экономического развития МР: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1. Сельское хозяйство (растениеводство, животноводство);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2. Разработка месторождений полезных ископаемых;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3. Сбор и обезвреживание отходов производства и потребления.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CustomShape 6"/>
          <p:cNvSpPr/>
          <p:nvPr/>
        </p:nvSpPr>
        <p:spPr>
          <a:xfrm>
            <a:off x="5410080" y="4722480"/>
            <a:ext cx="6366960" cy="177732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Что уникального МР дает инвестору: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1. Наличие используемых и свободных земельных участков (промышленного и с/х назначения);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2. Месторождения ильменита, бурого угля, золота;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3. Наличие ГРС на территории (возможность пользоваться природным газом);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4. Природные ресурсы</a:t>
            </a:r>
            <a:r>
              <a:rPr b="0" lang="en-US" sz="16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 </a:t>
            </a:r>
            <a:r>
              <a:rPr b="0" lang="ru-RU" sz="16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(дикоросы).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Рисунок 14" descr=""/>
          <p:cNvPicPr/>
          <p:nvPr/>
        </p:nvPicPr>
        <p:blipFill>
          <a:blip r:embed="rId2"/>
          <a:stretch/>
        </p:blipFill>
        <p:spPr>
          <a:xfrm>
            <a:off x="180000" y="1080000"/>
            <a:ext cx="5135400" cy="527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D332693-77B7-4F8C-B153-20173DA8F5B2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12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Shape 2"/>
          <p:cNvSpPr/>
          <p:nvPr/>
        </p:nvSpPr>
        <p:spPr>
          <a:xfrm>
            <a:off x="838080" y="36504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Рисунок 20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  <p:sp>
        <p:nvSpPr>
          <p:cNvPr id="196" name="CustomShape 3"/>
          <p:cNvSpPr/>
          <p:nvPr/>
        </p:nvSpPr>
        <p:spPr>
          <a:xfrm>
            <a:off x="924480" y="1373760"/>
            <a:ext cx="4990320" cy="4874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«Мини-ферма на 100 дойных коров» с. Веденка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CustomShape 4"/>
          <p:cNvSpPr/>
          <p:nvPr/>
        </p:nvSpPr>
        <p:spPr>
          <a:xfrm>
            <a:off x="924480" y="2880000"/>
            <a:ext cx="4990320" cy="33904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Характеристики: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Назначение:</a:t>
            </a:r>
            <a:r>
              <a:rPr b="1" lang="ru-RU" sz="1300" spc="-1" strike="noStrike">
                <a:solidFill>
                  <a:srgbClr val="5b9bd5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переработка молочной продукции объемом молока до 7,5 тысяч тонн в год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Состояние: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Здание законсервировано (Цех вводили в эксплуатацию в 2020 году, проработал 1,5 года).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Microsoft YaHei"/>
              </a:rPr>
              <a:t>Удаленность: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Microsoft YaHei"/>
              </a:rPr>
              <a:t> 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расположен в 18 км от  гос.трассы Хабаровск-Владивосток и в 98 км от таможенного поста Марково  г. Лесозаводска (граница с КНДР)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Особенности (выгоды):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при минимальных затратах возможно возобновить производство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Times New Roman"/>
              </a:rPr>
              <a:t>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Times New Roman"/>
              </a:rPr>
              <a:t>Площадь цеха: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 1 080 м</a:t>
            </a:r>
            <a:r>
              <a:rPr b="0" lang="ru-RU" sz="1300" spc="-1" strike="noStrike" baseline="33000">
                <a:solidFill>
                  <a:srgbClr val="5983b0"/>
                </a:solidFill>
                <a:latin typeface="Times New Roman"/>
                <a:ea typeface="Times New Roman"/>
              </a:rPr>
              <a:t>2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ustomShape 5"/>
          <p:cNvSpPr/>
          <p:nvPr/>
        </p:nvSpPr>
        <p:spPr>
          <a:xfrm>
            <a:off x="6139080" y="1373760"/>
            <a:ext cx="4990320" cy="20430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Обеспеченность инфраструктурой: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1) Водоснабжение — автономное;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2) Электроэнергия — есть;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3) Отопление — автономное;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4) Канализация — автономная;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5) Газ — отсутствует.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CustomShape 6"/>
          <p:cNvSpPr/>
          <p:nvPr/>
        </p:nvSpPr>
        <p:spPr>
          <a:xfrm>
            <a:off x="6139080" y="3600000"/>
            <a:ext cx="4990320" cy="26704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Возможности, определяемые системой государственной поддержки: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Субсидия на возмещение части затрат в части поддержки племенного маточного поголовья сельскохозяйственных животных, в том числе племенного крупного рогатого скота молочного и мясного направлений (коров), содержащихся в племенных репродукторах;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 Субсидии на возмещение части затрат, связанных с производством и реализацией и (или) отгрузкой на собственную переработку молока;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Грант «Агростартап».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ustomShape 7"/>
          <p:cNvSpPr/>
          <p:nvPr/>
        </p:nvSpPr>
        <p:spPr>
          <a:xfrm>
            <a:off x="924480" y="1946880"/>
            <a:ext cx="4990320" cy="9298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Microsoft YaHei"/>
              </a:rPr>
              <a:t>Ориентир:</a:t>
            </a:r>
            <a:r>
              <a:rPr b="0" lang="ru-RU" sz="1300" spc="-1" strike="noStrike">
                <a:solidFill>
                  <a:srgbClr val="5b9bd5"/>
                </a:solidFill>
                <a:latin typeface="Times New Roman"/>
                <a:ea typeface="Microsoft YaHei"/>
              </a:rPr>
              <a:t> Приморский край, Дальнереченский р-он, с Веденка, ул. Угловая, д 9,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находится от 200 м от ориентира по направлению на северо-восток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300" spc="-1" strike="noStrike">
                <a:solidFill>
                  <a:srgbClr val="3465a4"/>
                </a:solidFill>
                <a:latin typeface="Times New Roman"/>
                <a:ea typeface="Microsoft YaHei"/>
              </a:rPr>
              <a:t>Кадастровый номер: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25:02:010502:60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7FB10D8-CFE2-410D-B570-0F7FE0451A2F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12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Shape 2"/>
          <p:cNvSpPr/>
          <p:nvPr/>
        </p:nvSpPr>
        <p:spPr>
          <a:xfrm>
            <a:off x="838080" y="36504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Свободные инвестиционные площадки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Рисунок 21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  <p:sp>
        <p:nvSpPr>
          <p:cNvPr id="204" name="CustomShape 3"/>
          <p:cNvSpPr/>
          <p:nvPr/>
        </p:nvSpPr>
        <p:spPr>
          <a:xfrm>
            <a:off x="924480" y="1373760"/>
            <a:ext cx="4990320" cy="4874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Убойный цех и цех по переработки мяса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924480" y="2700000"/>
            <a:ext cx="4990320" cy="35704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Характеристики: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Назначение: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убойный цех, связанный с полной переработкой туш </a:t>
            </a:r>
            <a:r>
              <a:rPr b="0" lang="ru-RU" sz="1300" spc="-12" strike="noStrike">
                <a:solidFill>
                  <a:srgbClr val="5983b0"/>
                </a:solidFill>
                <a:latin typeface="Times New Roman"/>
                <a:ea typeface="Times New Roman"/>
              </a:rPr>
              <a:t>и полутуш в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различные виды мясной продукции. Производство  мясных и мясосодержащих полуфабрикатов из свинины и говядины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Состояние: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Здание в хорошем состоянии, вводили в эксплуатацию в 2018 году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Удаленность: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расположен в 64 км от  гос.трассы Хабаровск-Владивосток и в 150 км от таможенного поста Марково  г. Лесозаводска (граница с КНДР)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Особенности (выгоды):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при минимальных затратах возможно наладить производство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Площадь цеха: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 260,9 м</a:t>
            </a:r>
            <a:r>
              <a:rPr b="0" lang="ru-RU" sz="1300" spc="-1" strike="noStrike" baseline="33000">
                <a:solidFill>
                  <a:srgbClr val="5983b0"/>
                </a:solidFill>
                <a:latin typeface="Times New Roman"/>
                <a:ea typeface="Microsoft YaHei"/>
              </a:rPr>
              <a:t>2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 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6139080" y="1373760"/>
            <a:ext cx="4990320" cy="22230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Обеспеченность инфраструктурой: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1) Водоснабжение — автономное;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2) Электроэнергия — есть;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3) Отопление — автономное;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4) Канализация — автономная;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Times New Roman"/>
              </a:rPr>
              <a:t>5) Газ — отсутствует;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CustomShape 6"/>
          <p:cNvSpPr/>
          <p:nvPr/>
        </p:nvSpPr>
        <p:spPr>
          <a:xfrm>
            <a:off x="6139080" y="4192200"/>
            <a:ext cx="4990320" cy="20782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Возможности, определяемые системой государственной поддержки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Субсидии на возмещение части затрат, связанных с производством и реализацией и (или) отгрузкой на собственную переработку молока;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Грант «Агростартап».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CustomShape 7"/>
          <p:cNvSpPr/>
          <p:nvPr/>
        </p:nvSpPr>
        <p:spPr>
          <a:xfrm>
            <a:off x="924480" y="1946880"/>
            <a:ext cx="4990320" cy="5889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Ориентир: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 Приморский край, Дальнереченский р-н, с. Ракитное, ул. Строительная, д. 5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Кадастровый номер: 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25:02:000000:1117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/>
          <p:nvPr/>
        </p:nvSpPr>
        <p:spPr>
          <a:xfrm>
            <a:off x="469800" y="2088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Реестр бизнес-идей для реализации в МР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0" name="Table 2"/>
          <p:cNvGraphicFramePr/>
          <p:nvPr/>
        </p:nvGraphicFramePr>
        <p:xfrm>
          <a:off x="218880" y="1141920"/>
          <a:ext cx="10496520" cy="5347080"/>
        </p:xfrm>
        <a:graphic>
          <a:graphicData uri="http://schemas.openxmlformats.org/drawingml/2006/table">
            <a:tbl>
              <a:tblPr/>
              <a:tblGrid>
                <a:gridCol w="7203960"/>
                <a:gridCol w="1070640"/>
                <a:gridCol w="1015920"/>
                <a:gridCol w="1206360"/>
              </a:tblGrid>
              <a:tr h="4302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Бизнес-идея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Наличие спроса*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Наличие ресурсов*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Наличие компетенций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7188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 Создание крупного хозяйства по выращиванию масличных культур и организация / расширение предприятия по производству масла, шрота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4,3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 Организация фермы по выращиванию КРС молочного направления с последующей переработкой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 Создание цеха по переработке мяса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3,7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 Создание консервного завода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5 Создание цеха по производству полуфабрикатов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2,7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6 Организация кооперации в сфере заготовки, закупки, обработки, хранения и переработки дикоросов с перспективой экспорта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3,7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7 Развитие пчеловодства, выпуск линейки продукции пчеловодства, в т.ч. для нужд косметологии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7188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8 Строительство комфортабельной базы охотничьего и спортивного туризма: трофейная охота, дикие тропы, спортивное ориентирование, мотокросс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3,4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9 Сбор и переработка лекарственных трав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10 Выращивание плодово-ягодных растений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11 Создание предприятий по добыче полезных ископаемых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12 Строительство полигона ТБО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3,7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13 Детский досуговый центр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1,2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14 Организация ритуальных услуг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3,7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15 Организация по перевозке пассажиров общественным транспортом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16 Развитие рисоводства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3,9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17 Организация производства гранулированных комбикормов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1,2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18  Птицефабрика напольного содержания с производством инкубационного яйца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3,8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19  Создание лесопитомника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3,6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1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 Частный медицинский центр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4,1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2,1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1" name="TextShape 3"/>
          <p:cNvSpPr/>
          <p:nvPr/>
        </p:nvSpPr>
        <p:spPr>
          <a:xfrm>
            <a:off x="10676520" y="6356520"/>
            <a:ext cx="66888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E5B4DC6-A38C-4C40-B7BF-B5BBCA0FF4EB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22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Рисунок 6" descr=""/>
          <p:cNvPicPr/>
          <p:nvPr/>
        </p:nvPicPr>
        <p:blipFill>
          <a:blip r:embed="rId1"/>
          <a:stretch/>
        </p:blipFill>
        <p:spPr>
          <a:xfrm>
            <a:off x="10005120" y="0"/>
            <a:ext cx="2178720" cy="1380240"/>
          </a:xfrm>
          <a:prstGeom prst="rect">
            <a:avLst/>
          </a:prstGeom>
          <a:ln w="0">
            <a:noFill/>
          </a:ln>
        </p:spPr>
      </p:pic>
      <p:sp>
        <p:nvSpPr>
          <p:cNvPr id="213" name="CustomShape 4"/>
          <p:cNvSpPr/>
          <p:nvPr/>
        </p:nvSpPr>
        <p:spPr>
          <a:xfrm>
            <a:off x="10676880" y="2074680"/>
            <a:ext cx="1434960" cy="278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*Ранжирование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произведено на основе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оценок членов рабочей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группы МО выставленных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каждой идее по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пятибалльной шкале в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разрезе параметров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«Наличие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платежеспособного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спроса», «Наличие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носителей компетенций»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 «Наличие необходимых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ресурсов»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/>
          <p:nvPr/>
        </p:nvSpPr>
        <p:spPr>
          <a:xfrm>
            <a:off x="838080" y="36504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ВОЗМОЖНЫЕ МЕРЫ ПОДДЕРЖКИ БИЗНЕСА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Shape 2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79755E8-6005-475D-A820-9749D7770B9D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23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6" name="Рисунок 6" descr=""/>
          <p:cNvPicPr/>
          <p:nvPr/>
        </p:nvPicPr>
        <p:blipFill>
          <a:blip r:embed="rId1"/>
          <a:stretch/>
        </p:blipFill>
        <p:spPr>
          <a:xfrm>
            <a:off x="10005120" y="0"/>
            <a:ext cx="2178720" cy="1380240"/>
          </a:xfrm>
          <a:prstGeom prst="rect">
            <a:avLst/>
          </a:prstGeom>
          <a:ln w="0">
            <a:noFill/>
          </a:ln>
        </p:spPr>
      </p:pic>
      <p:sp>
        <p:nvSpPr>
          <p:cNvPr id="217" name="CustomShape 3"/>
          <p:cNvSpPr/>
          <p:nvPr/>
        </p:nvSpPr>
        <p:spPr>
          <a:xfrm>
            <a:off x="838080" y="1388520"/>
            <a:ext cx="5107320" cy="20282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Федеральные: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1. Программы льготного кредитования;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2. Поручительство и гарантии;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3. Гранты для молодых предпринимателей;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4. Субсидии и гранты.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6238080" y="1388520"/>
            <a:ext cx="5107320" cy="400824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Региональные: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1. Льготные займы для субъектов МСП (до 5 млн. руб., до 3-х лет, от 1% до 12%);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2. Льготный займ для предприятий производственный сферы (до 5 млн. руб., до 3-х лет, от 4% до 7%);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3. Налоговые каникулы» для впервые зарегистрированных индивидуальных предпринимателей (ставка 0% в течение 2-х лет);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4. Снижение ставок по упрощенной системе налогообложения;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5. Гранты молодым предпринимателям, в возрасте до 25 лет (до 500,00 тыс.руб);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6.  Льготный лизинг (скидка до 20% стоимости предмета лизинга, но не более 500 тыс рублей);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7. гранты на поддержку инновационных проектов (до 2-х млн. руб);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8. Государственные поручительства.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838080" y="3600000"/>
            <a:ext cx="5107320" cy="25434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Муниципальные: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1. Имущественная поддержка(</a:t>
            </a: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Предоставление субъектам малого и среднего предпринимательства муниципального имущества в аренду, безвозмездное пользование, доверительное управление без проведения аукционов);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3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2. Финансовая поддержка (Возмещение части затрат субъектам малого и среднего предпринимательства, осуществляющих свою деятельность в области сельскохозяйственного производства: на техническое переоснащение сельскохозяйственного производства, приобретение техники, строительство (реконструкцию) производственных зданий (помещений) и приобретение племенного скота.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CustomShape 6"/>
          <p:cNvSpPr/>
          <p:nvPr/>
        </p:nvSpPr>
        <p:spPr>
          <a:xfrm>
            <a:off x="6238080" y="5580000"/>
            <a:ext cx="5107320" cy="5634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Специальные: отсутствуют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/>
          <p:nvPr/>
        </p:nvSpPr>
        <p:spPr>
          <a:xfrm>
            <a:off x="720000" y="1019520"/>
            <a:ext cx="1018224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Инвестиционная КОМАНДА МР И КОНТАКТЫ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TextShape 2"/>
          <p:cNvSpPr/>
          <p:nvPr/>
        </p:nvSpPr>
        <p:spPr>
          <a:xfrm>
            <a:off x="0" y="4320000"/>
            <a:ext cx="218844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1400" spc="86" strike="noStrike">
                <a:solidFill>
                  <a:srgbClr val="3465a4"/>
                </a:solidFill>
                <a:latin typeface="Times New Roman"/>
              </a:rPr>
              <a:t>ДЕРНОВ ВИКТОР СЕРГЕЕВИЧ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Shape 3"/>
          <p:cNvSpPr/>
          <p:nvPr/>
        </p:nvSpPr>
        <p:spPr>
          <a:xfrm>
            <a:off x="261720" y="4683240"/>
            <a:ext cx="1837080" cy="132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200" spc="86" strike="noStrike">
                <a:solidFill>
                  <a:srgbClr val="5983b0"/>
                </a:solidFill>
                <a:latin typeface="Times New Roman"/>
              </a:rPr>
              <a:t>Глава Дальнереченского муниципального района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200" spc="86" strike="noStrike">
                <a:solidFill>
                  <a:srgbClr val="5983b0"/>
                </a:solidFill>
                <a:latin typeface="Times New Roman"/>
              </a:rPr>
              <a:t>Контакт: 8(42356)25-4-14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Shape 4"/>
          <p:cNvSpPr/>
          <p:nvPr/>
        </p:nvSpPr>
        <p:spPr>
          <a:xfrm>
            <a:off x="1980000" y="4320000"/>
            <a:ext cx="213660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1400" spc="86" strike="noStrike">
                <a:solidFill>
                  <a:srgbClr val="3465a4"/>
                </a:solidFill>
                <a:latin typeface="Times New Roman"/>
              </a:rPr>
              <a:t>ПОПОВ АЛЕКСАНДР ГРИГОРЬЕВИЧ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TextShape 5"/>
          <p:cNvSpPr/>
          <p:nvPr/>
        </p:nvSpPr>
        <p:spPr>
          <a:xfrm>
            <a:off x="2109240" y="4863600"/>
            <a:ext cx="1847520" cy="89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200" spc="86" strike="noStrike">
                <a:solidFill>
                  <a:srgbClr val="5983b0"/>
                </a:solidFill>
                <a:latin typeface="Times New Roman"/>
              </a:rPr>
              <a:t>Заместитель главы администрации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200" spc="86" strike="noStrike">
                <a:solidFill>
                  <a:srgbClr val="5983b0"/>
                </a:solidFill>
                <a:latin typeface="Times New Roman"/>
              </a:rPr>
              <a:t>Контакт: 8(42356)25-4-14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TextShape 6"/>
          <p:cNvSpPr/>
          <p:nvPr/>
        </p:nvSpPr>
        <p:spPr>
          <a:xfrm>
            <a:off x="4016880" y="4320000"/>
            <a:ext cx="212472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1400" spc="86" strike="noStrike">
                <a:solidFill>
                  <a:srgbClr val="3465a4"/>
                </a:solidFill>
                <a:latin typeface="Times New Roman"/>
              </a:rPr>
              <a:t>БУРДЮГ МАРИЯ АЛЕКСАНДРОВНА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Shape 7"/>
          <p:cNvSpPr/>
          <p:nvPr/>
        </p:nvSpPr>
        <p:spPr>
          <a:xfrm>
            <a:off x="4276080" y="4798080"/>
            <a:ext cx="1837080" cy="13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</a:pPr>
            <a:r>
              <a:rPr b="0" lang="ru-RU" sz="1200" spc="86" strike="noStrike">
                <a:solidFill>
                  <a:srgbClr val="5983b0"/>
                </a:solidFill>
                <a:latin typeface="Times New Roman"/>
              </a:rPr>
              <a:t>Начальник отдела экономики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200" spc="86" strike="noStrike">
                <a:solidFill>
                  <a:srgbClr val="5983b0"/>
                </a:solidFill>
                <a:latin typeface="Times New Roman"/>
              </a:rPr>
              <a:t>Контакт: 8(42356)25-1-94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Shape 8"/>
          <p:cNvSpPr/>
          <p:nvPr/>
        </p:nvSpPr>
        <p:spPr>
          <a:xfrm>
            <a:off x="5968440" y="4320000"/>
            <a:ext cx="2124720" cy="53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1400" spc="86" strike="noStrike">
                <a:solidFill>
                  <a:srgbClr val="3465a4"/>
                </a:solidFill>
                <a:latin typeface="Times New Roman"/>
              </a:rPr>
              <a:t>БАГРЯНЦЕВА ГУЛЬНАРА ЧОРЫЕВНА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TextShape 9"/>
          <p:cNvSpPr/>
          <p:nvPr/>
        </p:nvSpPr>
        <p:spPr>
          <a:xfrm>
            <a:off x="6120000" y="4881960"/>
            <a:ext cx="183708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</a:pPr>
            <a:r>
              <a:rPr b="0" lang="ru-RU" sz="1200" spc="86" strike="noStrike">
                <a:solidFill>
                  <a:srgbClr val="5983b0"/>
                </a:solidFill>
                <a:latin typeface="Times New Roman"/>
              </a:rPr>
              <a:t>Начальник отдела архитектуры, градостроительства и ЖКХ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200" spc="86" strike="noStrike">
                <a:solidFill>
                  <a:srgbClr val="5983b0"/>
                </a:solidFill>
                <a:latin typeface="Times New Roman"/>
              </a:rPr>
              <a:t>Контакт: 8(42356)25-8-53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Shape 10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3811B9F-DFBD-4570-A15F-B91C400FFEF3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23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Рисунок 17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  <p:sp>
        <p:nvSpPr>
          <p:cNvPr id="232" name="CustomShape 11"/>
          <p:cNvSpPr/>
          <p:nvPr/>
        </p:nvSpPr>
        <p:spPr>
          <a:xfrm>
            <a:off x="7952040" y="4341960"/>
            <a:ext cx="212472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1400" spc="86" strike="noStrike">
                <a:solidFill>
                  <a:srgbClr val="3465a4"/>
                </a:solidFill>
                <a:latin typeface="Times New Roman"/>
                <a:ea typeface="DejaVu Sans"/>
              </a:rPr>
              <a:t>ВЫХРЕСТЮК НАТАЛЬЯ ВЛАДИМИРОВНА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12"/>
          <p:cNvSpPr/>
          <p:nvPr/>
        </p:nvSpPr>
        <p:spPr>
          <a:xfrm>
            <a:off x="8143920" y="4860000"/>
            <a:ext cx="1837080" cy="11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</a:pPr>
            <a:r>
              <a:rPr b="0" lang="ru-RU" sz="1200" spc="86" strike="noStrike">
                <a:solidFill>
                  <a:srgbClr val="5983b0"/>
                </a:solidFill>
                <a:latin typeface="Times New Roman"/>
                <a:ea typeface="DejaVu Sans"/>
              </a:rPr>
              <a:t>Специалист отдела по управлению муниципальным имуществом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ru-RU" sz="1200" spc="86" strike="noStrike">
                <a:solidFill>
                  <a:srgbClr val="5983b0"/>
                </a:solidFill>
                <a:latin typeface="Times New Roman"/>
                <a:ea typeface="DejaVu Sans"/>
              </a:rPr>
              <a:t>Контакт: 8(42356)25-5-80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CustomShape 13"/>
          <p:cNvSpPr/>
          <p:nvPr/>
        </p:nvSpPr>
        <p:spPr>
          <a:xfrm>
            <a:off x="9900000" y="4320000"/>
            <a:ext cx="2124720" cy="53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1400" spc="86" strike="noStrike">
                <a:solidFill>
                  <a:srgbClr val="3465a4"/>
                </a:solidFill>
                <a:latin typeface="Times New Roman"/>
                <a:ea typeface="DejaVu Sans"/>
              </a:rPr>
              <a:t>СКВОРЦОВА АЛИНА АЛЕКСЕЕВНА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14"/>
          <p:cNvSpPr/>
          <p:nvPr/>
        </p:nvSpPr>
        <p:spPr>
          <a:xfrm>
            <a:off x="10080000" y="4883760"/>
            <a:ext cx="1793160" cy="12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ru-RU" sz="1200" spc="86" strike="noStrike">
                <a:solidFill>
                  <a:srgbClr val="5983b0"/>
                </a:solidFill>
                <a:latin typeface="Times New Roman"/>
                <a:ea typeface="DejaVu Sans"/>
              </a:rPr>
              <a:t>Специалист отдела экономики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86" strike="noStrike">
                <a:solidFill>
                  <a:srgbClr val="5983b0"/>
                </a:solidFill>
                <a:latin typeface="Times New Roman"/>
                <a:ea typeface="DejaVu Sans"/>
              </a:rPr>
              <a:t>Контакт: 8(42356)25-1-94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2"/>
          <a:stretch/>
        </p:blipFill>
        <p:spPr>
          <a:xfrm>
            <a:off x="2160000" y="2340000"/>
            <a:ext cx="1798560" cy="1798560"/>
          </a:xfrm>
          <a:prstGeom prst="rect">
            <a:avLst/>
          </a:prstGeom>
          <a:ln w="0">
            <a:noFill/>
          </a:ln>
        </p:spPr>
      </p:pic>
      <p:pic>
        <p:nvPicPr>
          <p:cNvPr id="237" name="" descr=""/>
          <p:cNvPicPr/>
          <p:nvPr/>
        </p:nvPicPr>
        <p:blipFill>
          <a:blip r:embed="rId3"/>
          <a:stretch/>
        </p:blipFill>
        <p:spPr>
          <a:xfrm>
            <a:off x="180000" y="2340000"/>
            <a:ext cx="1798560" cy="1798560"/>
          </a:xfrm>
          <a:prstGeom prst="rect">
            <a:avLst/>
          </a:prstGeom>
          <a:ln w="0">
            <a:noFill/>
          </a:ln>
        </p:spPr>
      </p:pic>
      <p:pic>
        <p:nvPicPr>
          <p:cNvPr id="238" name="" descr=""/>
          <p:cNvPicPr/>
          <p:nvPr/>
        </p:nvPicPr>
        <p:blipFill>
          <a:blip r:embed="rId4"/>
          <a:stretch/>
        </p:blipFill>
        <p:spPr>
          <a:xfrm>
            <a:off x="4140000" y="2340000"/>
            <a:ext cx="1798560" cy="1798560"/>
          </a:xfrm>
          <a:prstGeom prst="rect">
            <a:avLst/>
          </a:prstGeom>
          <a:ln w="0">
            <a:noFill/>
          </a:ln>
        </p:spPr>
      </p:pic>
      <p:pic>
        <p:nvPicPr>
          <p:cNvPr id="239" name="" descr=""/>
          <p:cNvPicPr/>
          <p:nvPr/>
        </p:nvPicPr>
        <p:blipFill>
          <a:blip r:embed="rId5"/>
          <a:stretch/>
        </p:blipFill>
        <p:spPr>
          <a:xfrm>
            <a:off x="6120000" y="2340000"/>
            <a:ext cx="1798560" cy="1798560"/>
          </a:xfrm>
          <a:prstGeom prst="rect">
            <a:avLst/>
          </a:prstGeom>
          <a:ln w="0">
            <a:noFill/>
          </a:ln>
        </p:spPr>
      </p:pic>
      <p:pic>
        <p:nvPicPr>
          <p:cNvPr id="240" name="" descr=""/>
          <p:cNvPicPr/>
          <p:nvPr/>
        </p:nvPicPr>
        <p:blipFill>
          <a:blip r:embed="rId6"/>
          <a:stretch/>
        </p:blipFill>
        <p:spPr>
          <a:xfrm>
            <a:off x="8100000" y="2338200"/>
            <a:ext cx="1798560" cy="1798560"/>
          </a:xfrm>
          <a:prstGeom prst="rect">
            <a:avLst/>
          </a:prstGeom>
          <a:ln w="0">
            <a:noFill/>
          </a:ln>
        </p:spPr>
      </p:pic>
      <p:pic>
        <p:nvPicPr>
          <p:cNvPr id="241" name="" descr=""/>
          <p:cNvPicPr/>
          <p:nvPr/>
        </p:nvPicPr>
        <p:blipFill>
          <a:blip r:embed="rId7"/>
          <a:stretch/>
        </p:blipFill>
        <p:spPr>
          <a:xfrm>
            <a:off x="10080000" y="2340000"/>
            <a:ext cx="1798560" cy="179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/>
          <p:nvPr/>
        </p:nvSpPr>
        <p:spPr>
          <a:xfrm>
            <a:off x="10440000" y="6356520"/>
            <a:ext cx="90540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26D74A8-0B87-44F7-B57C-24131B079639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Shape 2"/>
          <p:cNvSpPr/>
          <p:nvPr/>
        </p:nvSpPr>
        <p:spPr>
          <a:xfrm>
            <a:off x="540000" y="11844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Преимущества Дальнереченского Мр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Рисунок 7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5" name="Table 3"/>
          <p:cNvGraphicFramePr/>
          <p:nvPr/>
        </p:nvGraphicFramePr>
        <p:xfrm>
          <a:off x="388800" y="1286280"/>
          <a:ext cx="11604600" cy="5178960"/>
        </p:xfrm>
        <a:graphic>
          <a:graphicData uri="http://schemas.openxmlformats.org/drawingml/2006/table">
            <a:tbl>
              <a:tblPr/>
              <a:tblGrid>
                <a:gridCol w="3783960"/>
                <a:gridCol w="7821000"/>
              </a:tblGrid>
              <a:tr h="34488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Группы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Преимущества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</a:tr>
              <a:tr h="4028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Инфраструктура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Транспортная инфраструктура (дорожная сеть, общественный транспорт); социальная инфраструктура (детские сады, школы, дом творчества, ДЮСШ,спортплощадки, стадионы, ФАПы, 1 аптека, 1 амбулатория, розничные магазины). 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73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Энергообеспеченность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Электросети, интернет по всему району, 4 водозаборные скважены с питьевой водой, ГРС, 18 котельных.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249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Географическое положение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Район расположен на западе края, в долине рек Уссури и Малиновки. На западе граничит с КНР, на севере  − с Пожарским, на востоке  − с Красноармейским, на юге  − с Чугуевским и Кировским районами, а также с Лесозаводским городским округом.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Северо-запад района  − низкогорье и мелкосопочник, разделённый широкими, местами заболоченными долинами крупных рек. На урезе р. Уссури находится самая низкая точка района  − 51,4 м. К юго–востоку, по направлению к истокам рек, высота гор увеличивается. Высшая точка района  − г. Перевальная 1414 м над уровнем моря. Она находится на хр. Первый перевал, по которому проходит граница с Красноармейским районом.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73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Кадровый потенциал                  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4200 человек экономически активного населения 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1804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Культурно-историческое наследие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Могила командира 1-го партизанского отряда Дальнереченского р-на В.Е.Дубова, погибшего в борьбе за советскую власть - с. Ариадное; братская могила 3 партизан, погибших в борьбе за советскую власть с. Боголюбовка; памятник воинам-землякам, погибшим в годы Великой Отечественной войны 1941-1945 гг. - с. Новотроицкое; здание, где находился штаб по формированию партизанского отряда и комитет оборонывакской долины - с. Ракитное; братская могила советских офицеров, погибших в борьбе с японскими милитаристами - с. Сальское; братская могила советских воинов, погибших в борьбе с японскими милитаристами - с. Сальское, сопка половинка; могила комсомольца Кравченко Л.Г., повторившего подвиг А.Матросова — с. Сальское; братская могила 3 партизан, казненных белогвардейцами — с. Сретенка.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73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Логистика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Дороги общего пользования, соединяющие Дальнереченский район с соседними районами Приморского края 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73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Промышленное развитие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Строительство 2-х перекачивающих станций газа 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73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Социальное развитие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-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73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Потребительский рынок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-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73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Особые условия ведения бизнеса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-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73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Научный потенциал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-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73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Инвестиционные площадки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7 инвестиционных площадок 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">
                      <a:solidFill>
                        <a:srgbClr val="000000"/>
                      </a:solidFill>
                      <a:prstDash val="solid"/>
                    </a:lnL>
                    <a:lnR w="720">
                      <a:solidFill>
                        <a:srgbClr val="000000"/>
                      </a:solidFill>
                      <a:prstDash val="solid"/>
                    </a:lnR>
                    <a:lnT w="72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/>
          <p:nvPr/>
        </p:nvSpPr>
        <p:spPr>
          <a:xfrm>
            <a:off x="10440000" y="6356520"/>
            <a:ext cx="90540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AC98F7C-7DA1-4D35-9F9F-194CCF479B56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Shape 2"/>
          <p:cNvSpPr/>
          <p:nvPr/>
        </p:nvSpPr>
        <p:spPr>
          <a:xfrm>
            <a:off x="360000" y="4788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Социально-экономические показатели</a:t>
            </a:r>
            <a:br>
              <a:rPr sz="1800"/>
            </a:br>
            <a:r>
              <a:rPr b="0" lang="ru-RU" sz="1400" spc="86" strike="noStrike" cap="all">
                <a:solidFill>
                  <a:srgbClr val="3465a4"/>
                </a:solidFill>
                <a:latin typeface="Times New Roman"/>
              </a:rPr>
              <a:t>(тренды за 5 лет)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Рисунок 7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9" name="Table 3"/>
          <p:cNvGraphicFramePr/>
          <p:nvPr/>
        </p:nvGraphicFramePr>
        <p:xfrm>
          <a:off x="180000" y="1440000"/>
          <a:ext cx="11634480" cy="4679280"/>
        </p:xfrm>
        <a:graphic>
          <a:graphicData uri="http://schemas.openxmlformats.org/drawingml/2006/table">
            <a:tbl>
              <a:tblPr/>
              <a:tblGrid>
                <a:gridCol w="3878280"/>
                <a:gridCol w="1292760"/>
                <a:gridCol w="1292760"/>
                <a:gridCol w="1292760"/>
                <a:gridCol w="3878280"/>
              </a:tblGrid>
              <a:tr h="190224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Объемы отгрузки продукции </a:t>
                      </a:r>
                      <a:r>
                        <a:rPr b="1" lang="en-US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/ </a:t>
                      </a: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услуг (млн. руб)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34,0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38,0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45,0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46,0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47,0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2024 — 41,9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Инвестиции в основные средства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(млн. руб)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73,7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103,0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30,0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40,4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71,3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2024 — 74,2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Среднесписочная численность работников организаций (чел.)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872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865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818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827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816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  <a:ea typeface="Microsoft YaHei"/>
                        </a:rPr>
                        <a:t>2024 </a:t>
                      </a: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— 661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5320">
                <a:tc rowSpan="2"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Динамика населения (чел.)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9362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9080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8875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8278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8026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2024 — 7793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Структура населения – возраст (чел.)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Структура населения – образование информация отсутствует</a:t>
                      </a:r>
                      <a:r>
                        <a:rPr b="1" lang="ru-RU" sz="1400" spc="-1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21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Моложе трудоспособного возраста:</a:t>
                      </a: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 2019 — 1937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1834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1804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1563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1481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2024 — 1396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Трудоспособный возраст: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4874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4730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4683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4511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4352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2024 — 4310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Старше трудоспособного возраста: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2551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2516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2388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2204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2193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2024 — 2087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C858728-E661-4AD7-9A01-16B5BD43A463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Shape 2"/>
          <p:cNvSpPr/>
          <p:nvPr/>
        </p:nvSpPr>
        <p:spPr>
          <a:xfrm>
            <a:off x="540000" y="4788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Социально-экономические показатели</a:t>
            </a:r>
            <a:br>
              <a:rPr sz="1800"/>
            </a:br>
            <a:r>
              <a:rPr b="0" lang="ru-RU" sz="1400" spc="86" strike="noStrike" cap="all">
                <a:solidFill>
                  <a:srgbClr val="3465a4"/>
                </a:solidFill>
                <a:latin typeface="Times New Roman"/>
              </a:rPr>
              <a:t>(тренды за 5 лет)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Рисунок 1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3" name="Table 3"/>
          <p:cNvGraphicFramePr/>
          <p:nvPr/>
        </p:nvGraphicFramePr>
        <p:xfrm>
          <a:off x="354240" y="1689480"/>
          <a:ext cx="11634480" cy="3795120"/>
        </p:xfrm>
        <a:graphic>
          <a:graphicData uri="http://schemas.openxmlformats.org/drawingml/2006/table">
            <a:tbl>
              <a:tblPr/>
              <a:tblGrid>
                <a:gridCol w="3878280"/>
                <a:gridCol w="3878280"/>
                <a:gridCol w="3878280"/>
              </a:tblGrid>
              <a:tr h="16228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Средняя заработная плата(руб.)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33918,1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38734,7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39109,8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43781,7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50729,4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2024 — 62363,5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Объем платных услуг населению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(млн. руб)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13,5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6,6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19,2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21,0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14,7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2024 — 13,4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Оборот общественного питания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(млн. руб)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3,8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4,0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4,5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5,2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7,8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2024 — 8,6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478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Динамика собственных доходов бюджета (тыс. руб.)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123 502,89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140 490,50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149 238,43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170 051,48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  <a:ea typeface="Microsoft YaHei"/>
                        </a:rPr>
                        <a:t>2023 — 177 028,55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  <a:ea typeface="Microsoft YaHei"/>
                        </a:rPr>
                        <a:t>2024 — 185 151,74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Количество субъектов предпринимательства (чел.)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212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203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169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177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186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  <a:ea typeface="Microsoft YaHei"/>
                        </a:rPr>
                        <a:t>2024 </a:t>
                      </a: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— 197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Вод в действие жилых домов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(тыс. кв. м.)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2019 — 0,9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2020 — 0,7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2021 — 0,5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2022 — 0,6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2023 — 0,4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2024 — 0,7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0A8B415-F385-4B78-B50A-33C0ADD2F5FA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TextShape 2"/>
          <p:cNvSpPr/>
          <p:nvPr/>
        </p:nvSpPr>
        <p:spPr>
          <a:xfrm>
            <a:off x="465840" y="-6408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РЕСУРСНАЯ БАЗА Дальнереченского мр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Рисунок 7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  <p:sp>
        <p:nvSpPr>
          <p:cNvPr id="77" name="CustomShape 3"/>
          <p:cNvSpPr/>
          <p:nvPr/>
        </p:nvSpPr>
        <p:spPr>
          <a:xfrm>
            <a:off x="180000" y="900000"/>
            <a:ext cx="5933160" cy="15606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Трудовые ресурсы: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Экономически активное население — 3 700 человек;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Не занятых трудовой деятельностью граждан, ищущих работу — 859 чел.;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Численность зарегистрированных безработных — 51 чел.;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- 197 человек занято в МСП.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CustomShape 4"/>
          <p:cNvSpPr/>
          <p:nvPr/>
        </p:nvSpPr>
        <p:spPr>
          <a:xfrm>
            <a:off x="900000" y="2564280"/>
            <a:ext cx="4990320" cy="373140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Природные ресурсы: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- 17 000 га используемых ЗУ, 5 000 га неиспользуемой земли, пригодной для с/х использования;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разведанные запасы полезных ископаемых — бурый уголь, ильменит, золото;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общераспространенные полезные ископаемые (гравий, щебень, песок, глина, известь, дресва, строительный камень);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водный ресурс (р. Малиновка, р. Большая Уссурка);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лесные ресурсы (дикоросы, лекарственные растения, кедрово-широколиственные леса, древесина);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Microsoft YaHei"/>
              </a:rPr>
              <a:t>- лечебно-минеральные источники.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CustomShape 5"/>
          <p:cNvSpPr/>
          <p:nvPr/>
        </p:nvSpPr>
        <p:spPr>
          <a:xfrm>
            <a:off x="6139080" y="1373760"/>
            <a:ext cx="4990320" cy="27327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Инфраструктура, мощности: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- 7,8 км протяженность тепловых сетей;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- 18 котельных, из них 5 — дровяные, 4 автоматизированных модульных комплекса;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- 138 км протяженность электросетей;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- 8 км протяженность сетей водоснабжения </a:t>
            </a:r>
            <a:r>
              <a:rPr b="0" lang="ru-RU" sz="1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CustomShape 6"/>
          <p:cNvSpPr/>
          <p:nvPr/>
        </p:nvSpPr>
        <p:spPr>
          <a:xfrm>
            <a:off x="6139080" y="4192200"/>
            <a:ext cx="4990320" cy="20782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5b9bd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3465a4"/>
                </a:solidFill>
                <a:latin typeface="Times New Roman"/>
                <a:ea typeface="DejaVu Sans"/>
              </a:rPr>
              <a:t>Логистика: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- 278 км дорог краевого значения (гравийное покрытие);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83b0"/>
                </a:solidFill>
                <a:latin typeface="Times New Roman"/>
                <a:ea typeface="DejaVu Sans"/>
              </a:rPr>
              <a:t>- 169 км дорог местного значения, из них 33 км асфальтобетонного покрытия.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/>
          <p:nvPr/>
        </p:nvSpPr>
        <p:spPr>
          <a:xfrm>
            <a:off x="1241640" y="116280"/>
            <a:ext cx="883188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Ключевые предприятия – компетенции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Shape 2"/>
          <p:cNvSpPr/>
          <p:nvPr/>
        </p:nvSpPr>
        <p:spPr>
          <a:xfrm>
            <a:off x="10620000" y="6356520"/>
            <a:ext cx="72540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1858AF8-43D8-4120-8080-FF60CCB7BCC1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3" name="Table 3"/>
          <p:cNvGraphicFramePr/>
          <p:nvPr/>
        </p:nvGraphicFramePr>
        <p:xfrm>
          <a:off x="2829960" y="1482480"/>
          <a:ext cx="9085320" cy="4593600"/>
        </p:xfrm>
        <a:graphic>
          <a:graphicData uri="http://schemas.openxmlformats.org/drawingml/2006/table">
            <a:tbl>
              <a:tblPr/>
              <a:tblGrid>
                <a:gridCol w="642600"/>
                <a:gridCol w="6035040"/>
                <a:gridCol w="2408040"/>
              </a:tblGrid>
              <a:tr h="34488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№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Компания </a:t>
                      </a:r>
                      <a:r>
                        <a:rPr b="1" lang="en-US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/ </a:t>
                      </a:r>
                      <a:r>
                        <a:rPr b="1" lang="ru-RU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КФХ </a:t>
                      </a:r>
                      <a:r>
                        <a:rPr b="1" lang="en-US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/</a:t>
                      </a:r>
                      <a:r>
                        <a:rPr b="1" lang="ru-RU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 ИП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Доля в экономике, 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</a:tr>
              <a:tr h="288360">
                <a:tc gridSpan="3"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Вид экономической деятельности: Сельское хозяйство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732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1.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«ДаЛи»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5,3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2.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СХПК «Ореховский»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8,8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3.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ИП ГКФХ Калиновский А.Н.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5,1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4.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ИП ГКФХ Подолякин В.А.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6,2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8360">
                <a:tc gridSpan="3"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Вид экономической деятельности: лесозаготовки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732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ИП Комелягин Д.Е.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18,8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2.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ИП Зуб А.В.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2,3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32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3.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ИП Жежеря С.Б.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1,1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8360">
                <a:tc gridSpan="3"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Вид экономической деятельности: ремонт автомобильных дорог и мостовых сооружений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732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1.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«СТРОЙТЕХНОЛОГИИ»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14,2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468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2.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Ракитненский мастерский участок Дальнереченского участка Пожарского филиалаАО «ПримАвтоДор»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15,9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8360">
                <a:tc gridSpan="3"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Вид экономической деятельности: энергетика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5468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Участок №7 теплового района «Дальнереченский» филиала Лесозаводский ГКУП «Примтеплоэнерго»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6,8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4" name="CustomShape 4"/>
          <p:cNvSpPr/>
          <p:nvPr/>
        </p:nvSpPr>
        <p:spPr>
          <a:xfrm>
            <a:off x="1540800" y="1005840"/>
            <a:ext cx="1139040" cy="527760"/>
          </a:xfrm>
          <a:custGeom>
            <a:avLst/>
            <a:gdLst>
              <a:gd name="textAreaLeft" fmla="*/ 0 w 1139040"/>
              <a:gd name="textAreaRight" fmla="*/ 1139400 w 1139040"/>
              <a:gd name="textAreaTop" fmla="*/ 0 h 527760"/>
              <a:gd name="textAreaBottom" fmla="*/ 528120 h 527760"/>
            </a:gdLst>
            <a:ahLst/>
            <a:rect l="textAreaLeft" t="textAreaTop" r="textAreaRight" b="textAreaBottom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360">
            <a:noFill/>
          </a:ln>
          <a:effectLst>
            <a:outerShdw algn="ctr" blurRad="279360" dir="2700000" dist="37674" rotWithShape="0" sx="99000" sy="99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CustomShape 5"/>
          <p:cNvSpPr/>
          <p:nvPr/>
        </p:nvSpPr>
        <p:spPr>
          <a:xfrm>
            <a:off x="1540800" y="1105920"/>
            <a:ext cx="1139040" cy="2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1160" algn="ctr">
              <a:lnSpc>
                <a:spcPct val="100000"/>
              </a:lnSpc>
              <a:spcBef>
                <a:spcPts val="113"/>
              </a:spcBef>
            </a:pPr>
            <a:r>
              <a:rPr b="1" lang="ru-RU" sz="1490" spc="-1" strike="noStrike">
                <a:solidFill>
                  <a:srgbClr val="414042"/>
                </a:solidFill>
                <a:latin typeface="Arial Black"/>
                <a:ea typeface="DejaVu Sans"/>
              </a:rPr>
              <a:t>9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CustomShape 6"/>
          <p:cNvSpPr/>
          <p:nvPr/>
        </p:nvSpPr>
        <p:spPr>
          <a:xfrm>
            <a:off x="1540800" y="1319040"/>
            <a:ext cx="1139040" cy="13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790" spc="-1" strike="noStrike">
                <a:solidFill>
                  <a:srgbClr val="414042"/>
                </a:solidFill>
                <a:latin typeface="Arial Black"/>
                <a:ea typeface="Montserrat ExtraBold"/>
              </a:rPr>
              <a:t>компаний</a:t>
            </a:r>
            <a:endParaRPr b="0" lang="ru-RU" sz="7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CustomShape 7"/>
          <p:cNvSpPr/>
          <p:nvPr/>
        </p:nvSpPr>
        <p:spPr>
          <a:xfrm>
            <a:off x="1540800" y="1678320"/>
            <a:ext cx="1139040" cy="529200"/>
          </a:xfrm>
          <a:custGeom>
            <a:avLst/>
            <a:gdLst>
              <a:gd name="textAreaLeft" fmla="*/ 0 w 1139040"/>
              <a:gd name="textAreaRight" fmla="*/ 1139400 w 1139040"/>
              <a:gd name="textAreaTop" fmla="*/ 0 h 529200"/>
              <a:gd name="textAreaBottom" fmla="*/ 529560 h 529200"/>
            </a:gdLst>
            <a:ahLst/>
            <a:rect l="textAreaLeft" t="textAreaTop" r="textAreaRight" b="textAreaBottom"/>
            <a:pathLst>
              <a:path w="1146175" h="652145">
                <a:moveTo>
                  <a:pt x="1145908" y="0"/>
                </a:moveTo>
                <a:lnTo>
                  <a:pt x="145351" y="0"/>
                </a:lnTo>
                <a:lnTo>
                  <a:pt x="0" y="145364"/>
                </a:lnTo>
                <a:lnTo>
                  <a:pt x="0" y="652106"/>
                </a:lnTo>
                <a:lnTo>
                  <a:pt x="1000556" y="652106"/>
                </a:lnTo>
                <a:lnTo>
                  <a:pt x="1145908" y="506742"/>
                </a:lnTo>
                <a:lnTo>
                  <a:pt x="1145908" y="0"/>
                </a:lnTo>
                <a:close/>
              </a:path>
            </a:pathLst>
          </a:custGeom>
          <a:solidFill>
            <a:schemeClr val="bg1"/>
          </a:solidFill>
          <a:ln w="9360">
            <a:noFill/>
          </a:ln>
          <a:effectLst>
            <a:outerShdw algn="ctr" blurRad="279360" dir="2700000" dist="37674" rotWithShape="0" sx="99000" sy="99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CustomShape 8"/>
          <p:cNvSpPr/>
          <p:nvPr/>
        </p:nvSpPr>
        <p:spPr>
          <a:xfrm>
            <a:off x="1540800" y="1735200"/>
            <a:ext cx="1139040" cy="2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400" bIns="0" anchor="t">
            <a:spAutoFit/>
          </a:bodyPr>
          <a:p>
            <a:pPr marL="11160" algn="ctr">
              <a:lnSpc>
                <a:spcPct val="100000"/>
              </a:lnSpc>
              <a:spcBef>
                <a:spcPts val="113"/>
              </a:spcBef>
            </a:pPr>
            <a:r>
              <a:rPr b="1" lang="ru-RU" sz="1490" spc="-1" strike="noStrike">
                <a:solidFill>
                  <a:srgbClr val="414042"/>
                </a:solidFill>
                <a:latin typeface="Arial Black"/>
                <a:ea typeface="DejaVu Sans"/>
              </a:rPr>
              <a:t>80%+</a:t>
            </a:r>
            <a:endParaRPr b="0" lang="ru-RU" sz="14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9"/>
          <p:cNvSpPr/>
          <p:nvPr/>
        </p:nvSpPr>
        <p:spPr>
          <a:xfrm>
            <a:off x="1540800" y="1937520"/>
            <a:ext cx="1139040" cy="21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>
              <a:lnSpc>
                <a:spcPts val="788"/>
              </a:lnSpc>
              <a:spcBef>
                <a:spcPts val="88"/>
              </a:spcBef>
            </a:pPr>
            <a:r>
              <a:rPr b="1" lang="ru-RU" sz="839" spc="-1" strike="noStrike">
                <a:solidFill>
                  <a:srgbClr val="414042"/>
                </a:solidFill>
                <a:latin typeface="Arial Black"/>
                <a:ea typeface="DejaVu Sans"/>
              </a:rPr>
              <a:t>экономики территории</a:t>
            </a:r>
            <a:endParaRPr b="0" lang="ru-RU" sz="83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CustomShape 10"/>
          <p:cNvSpPr/>
          <p:nvPr/>
        </p:nvSpPr>
        <p:spPr>
          <a:xfrm>
            <a:off x="1368000" y="3349440"/>
            <a:ext cx="6840" cy="2655360"/>
          </a:xfrm>
          <a:custGeom>
            <a:avLst/>
            <a:gdLst>
              <a:gd name="textAreaLeft" fmla="*/ 0 w 6840"/>
              <a:gd name="textAreaRight" fmla="*/ 7200 w 6840"/>
              <a:gd name="textAreaTop" fmla="*/ 0 h 2655360"/>
              <a:gd name="textAreaBottom" fmla="*/ 2655720 h 2655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2c3c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CustomShape 11"/>
          <p:cNvSpPr/>
          <p:nvPr/>
        </p:nvSpPr>
        <p:spPr>
          <a:xfrm>
            <a:off x="1282320" y="3346560"/>
            <a:ext cx="171720" cy="1717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12"/>
          <p:cNvSpPr/>
          <p:nvPr/>
        </p:nvSpPr>
        <p:spPr>
          <a:xfrm>
            <a:off x="1282320" y="5824440"/>
            <a:ext cx="171720" cy="171720"/>
          </a:xfrm>
          <a:prstGeom prst="ellipse">
            <a:avLst/>
          </a:prstGeom>
          <a:solidFill>
            <a:srgbClr val="ffffff"/>
          </a:solidFill>
          <a:ln>
            <a:solidFill>
              <a:srgbClr val="e9e6d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13"/>
          <p:cNvSpPr/>
          <p:nvPr/>
        </p:nvSpPr>
        <p:spPr>
          <a:xfrm>
            <a:off x="1448640" y="3324600"/>
            <a:ext cx="1257480" cy="44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  <a:ea typeface="DejaVu Sans"/>
              </a:rPr>
              <a:t>Отраслевые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  <a:ea typeface="DejaVu Sans"/>
              </a:rPr>
              <a:t>компетенции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  <a:ea typeface="DejaVu Sans"/>
              </a:rPr>
              <a:t>МО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CustomShape 14"/>
          <p:cNvSpPr/>
          <p:nvPr/>
        </p:nvSpPr>
        <p:spPr>
          <a:xfrm>
            <a:off x="1418040" y="4524840"/>
            <a:ext cx="1324080" cy="2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  <a:ea typeface="DejaVu Sans"/>
              </a:rPr>
              <a:t>Компетенции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  <a:ea typeface="DejaVu Sans"/>
              </a:rPr>
              <a:t>бизнеса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CustomShape 15"/>
          <p:cNvSpPr/>
          <p:nvPr/>
        </p:nvSpPr>
        <p:spPr>
          <a:xfrm>
            <a:off x="1395720" y="5683320"/>
            <a:ext cx="1363320" cy="44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160" bIns="0" anchor="t">
            <a:spAutoFit/>
          </a:bodyPr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  <a:ea typeface="DejaVu Sans"/>
              </a:rPr>
              <a:t>Носители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  <a:ea typeface="DejaVu Sans"/>
              </a:rPr>
              <a:t>компетенций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marL="11160" algn="ctr">
              <a:lnSpc>
                <a:spcPct val="100000"/>
              </a:lnSpc>
              <a:spcBef>
                <a:spcPts val="88"/>
              </a:spcBef>
            </a:pPr>
            <a:r>
              <a:rPr b="1" lang="ru-RU" sz="900" spc="-1" strike="noStrike">
                <a:solidFill>
                  <a:srgbClr val="414042"/>
                </a:solidFill>
                <a:latin typeface="Arial Black"/>
                <a:ea typeface="DejaVu Sans"/>
              </a:rPr>
              <a:t>– </a:t>
            </a:r>
            <a:r>
              <a:rPr b="1" lang="ru-RU" sz="900" spc="-1" strike="noStrike">
                <a:solidFill>
                  <a:srgbClr val="414042"/>
                </a:solidFill>
                <a:latin typeface="Arial Black"/>
                <a:ea typeface="DejaVu Sans"/>
              </a:rPr>
              <a:t>персонал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CustomShape 16"/>
          <p:cNvSpPr/>
          <p:nvPr/>
        </p:nvSpPr>
        <p:spPr>
          <a:xfrm>
            <a:off x="1282320" y="4582800"/>
            <a:ext cx="171720" cy="171720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Рисунок 19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/>
          <p:nvPr/>
        </p:nvSpPr>
        <p:spPr>
          <a:xfrm>
            <a:off x="868680" y="36504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ПЕРСПЕКТИВЫ действующего бизнеса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9" name="Table 2"/>
          <p:cNvGraphicFramePr/>
          <p:nvPr/>
        </p:nvGraphicFramePr>
        <p:xfrm>
          <a:off x="575640" y="1869840"/>
          <a:ext cx="10514520" cy="2979000"/>
        </p:xfrm>
        <a:graphic>
          <a:graphicData uri="http://schemas.openxmlformats.org/drawingml/2006/table">
            <a:tbl>
              <a:tblPr/>
              <a:tblGrid>
                <a:gridCol w="4605120"/>
                <a:gridCol w="1775520"/>
                <a:gridCol w="1742760"/>
                <a:gridCol w="2391480"/>
              </a:tblGrid>
              <a:tr h="344880">
                <a:tc gridSpan="4"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86" strike="noStrike" cap="all">
                          <a:solidFill>
                            <a:srgbClr val="3465a4"/>
                          </a:solidFill>
                          <a:latin typeface="Times New Roman"/>
                        </a:rPr>
                        <a:t>Структура экономики по видам экономической деятельности, %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4324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Основные виды экономической деятельности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Настоящее время, доля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Перспектива,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доля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Ожидание изменения ассортимента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</a:tr>
              <a:tr h="28836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Добыча полезных ископаемых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0%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20%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Новая продукция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780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Сельское хозяйство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40%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50%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Изменение структуры ассортимента (переориентирование продукции)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836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Обрабатывающее производство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15%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Новая продукция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836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Организация сбора и утилизации отходов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5%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10%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Развитие ассортимента услуг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836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Итого (не менее 80% экономики МО)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0" name="TextShape 3"/>
          <p:cNvSpPr/>
          <p:nvPr/>
        </p:nvSpPr>
        <p:spPr>
          <a:xfrm>
            <a:off x="8380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900" spc="-1" strike="noStrike">
                <a:solidFill>
                  <a:srgbClr val="8b8b8b"/>
                </a:solidFill>
                <a:latin typeface="Arial"/>
              </a:rPr>
              <a:t>20ГГ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Shape 4"/>
          <p:cNvSpPr/>
          <p:nvPr/>
        </p:nvSpPr>
        <p:spPr>
          <a:xfrm>
            <a:off x="4038480" y="6356520"/>
            <a:ext cx="41065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8b8b8b"/>
                </a:solidFill>
                <a:latin typeface="Arial"/>
              </a:rPr>
              <a:t>Презентация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Shape 5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6120DC2-B333-449F-9D9A-44433420B616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Shape 6"/>
          <p:cNvSpPr/>
          <p:nvPr/>
        </p:nvSpPr>
        <p:spPr>
          <a:xfrm>
            <a:off x="540000" y="1250640"/>
            <a:ext cx="7100640" cy="54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9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Ожидаемые изменения структуры экономики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(по результатам интервью с ключевыми компаниями)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Рисунок 12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/>
          <p:nvPr/>
        </p:nvSpPr>
        <p:spPr>
          <a:xfrm>
            <a:off x="858600" y="365040"/>
            <a:ext cx="10507320" cy="13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ru-RU" sz="2800" spc="86" strike="noStrike" cap="all">
                <a:solidFill>
                  <a:srgbClr val="3465a4"/>
                </a:solidFill>
                <a:latin typeface="Times New Roman"/>
              </a:rPr>
              <a:t>РЕАЛИЗУЕМЫЕ ИНВЕСТИЦИОННЫЕ ПРОЕКТЫ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6" name="Table 2"/>
          <p:cNvGraphicFramePr/>
          <p:nvPr/>
        </p:nvGraphicFramePr>
        <p:xfrm>
          <a:off x="165960" y="1818000"/>
          <a:ext cx="11793960" cy="4298760"/>
        </p:xfrm>
        <a:graphic>
          <a:graphicData uri="http://schemas.openxmlformats.org/drawingml/2006/table">
            <a:tbl>
              <a:tblPr/>
              <a:tblGrid>
                <a:gridCol w="3535920"/>
                <a:gridCol w="2815560"/>
                <a:gridCol w="1496880"/>
                <a:gridCol w="1805040"/>
                <a:gridCol w="2140920"/>
              </a:tblGrid>
              <a:tr h="344880">
                <a:tc gridSpan="5"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86" strike="noStrike" cap="all">
                          <a:solidFill>
                            <a:srgbClr val="3465a4"/>
                          </a:solidFill>
                          <a:latin typeface="Times New Roman"/>
                        </a:rPr>
                        <a:t>Краткая характеристика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68148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Суть проекта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Владелец (предприятие)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Сумма инвестиций, млн. руб.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Количество создаваемых рабочих мест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3465a4"/>
                          </a:solidFill>
                          <a:latin typeface="Times New Roman"/>
                        </a:rPr>
                        <a:t>Ожидание влияние на развитие МО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61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«Магистральный газопровод Сахалин-Хабаровск-Владивосток»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«Газпром Трансгаз Томск»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1 800,00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Процесс строительства до 700 чел; эксплуатация — 70 чел.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Налоги, новые рабочие места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61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Строительство зерносушильного комплекса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«Да Ли»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25,00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5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Увеличение посевной площади кукурузы на 1000 га.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468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«Строительство резервной нити трубопровода Транснефть - Дальний Восток»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«Транснефть — Дальний Восток»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1 200,00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Процесс строительства -150 чел.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Новые рабочие места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468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Разработка Ариадненского месторождения Ильменита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«ИТЕР»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1 200,00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50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Налоги, новые рабочие места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61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Обустройство «Дома престарелых» в с. Стретенка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Автономная некоммерческая организация социальной поддержки населения «Верба»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1,5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10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Новые рабочие места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468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Геологоразведочные работы месторождения золота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ООО «Малиновское»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396,0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50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solidFill>
                            <a:srgbClr val="5983b0"/>
                          </a:solidFill>
                          <a:latin typeface="Times New Roman"/>
                        </a:rPr>
                        <a:t>Налоги, новые рабочие места </a:t>
                      </a: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7" name="TextShape 3"/>
          <p:cNvSpPr/>
          <p:nvPr/>
        </p:nvSpPr>
        <p:spPr>
          <a:xfrm>
            <a:off x="8610480" y="6356520"/>
            <a:ext cx="2734920" cy="3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7C6ACD3-AD53-431C-8715-83DEF4E9C93D}" type="slidenum">
              <a:rPr b="0" lang="ru-RU" sz="900" spc="-1" strike="noStrike">
                <a:solidFill>
                  <a:srgbClr val="8b8b8b"/>
                </a:solidFill>
                <a:latin typeface="Arial"/>
              </a:rPr>
              <a:t>8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Shape 4"/>
          <p:cNvSpPr/>
          <p:nvPr/>
        </p:nvSpPr>
        <p:spPr>
          <a:xfrm>
            <a:off x="720000" y="1250640"/>
            <a:ext cx="7100640" cy="7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9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Сопровождаемые инвестиционные проекты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1600" spc="-1" strike="noStrike">
                <a:solidFill>
                  <a:srgbClr val="5983b0"/>
                </a:solidFill>
                <a:latin typeface="Times New Roman"/>
              </a:rPr>
              <a:t>на уровне региона и МР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Рисунок 12" descr=""/>
          <p:cNvPicPr/>
          <p:nvPr/>
        </p:nvPicPr>
        <p:blipFill>
          <a:blip r:embed="rId1"/>
          <a:stretch/>
        </p:blipFill>
        <p:spPr>
          <a:xfrm>
            <a:off x="9767880" y="-15120"/>
            <a:ext cx="2178720" cy="138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презентация о продажах</Template>
  <TotalTime>5323</TotalTime>
  <Application>LibreOffice/7.6.4.1$Windows_X86_64 LibreOffice_project/e19e193f88cd6c0525a17fb7a176ed8e6a3e2aa1</Application>
  <AppVersion>15.0000</AppVersion>
  <Words>6519</Words>
  <Paragraphs>1198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2023-03-07T09:44:22Z</dcterms:created>
  <dc:creator>Anton Yazovskikh</dc:creator>
  <dc:description/>
  <dc:language>ru-RU</dc:language>
  <cp:lastModifiedBy/>
  <cp:lastPrinted>2024-04-12T11:57:20Z</cp:lastPrinted>
  <dcterms:modified xsi:type="dcterms:W3CDTF">2025-10-21T12:17:35Z</dcterms:modified>
  <cp:revision>490</cp:revision>
  <dc:subject/>
  <dc:title>Презентация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0x010100AB50C224A1D82F49BC6E55EC1EF1A344</vt:lpwstr>
  </property>
  <property fmtid="{D5CDD505-2E9C-101B-9397-08002B2CF9AE}" pid="3" name="Notes">
    <vt:i4>26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43</vt:i4>
  </property>
</Properties>
</file>