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4f81bd"/>
              </a:solidFill>
              <a:ln w="0">
                <a:noFill/>
              </a:ln>
            </c:spPr>
          </c:dPt>
          <c:dPt>
            <c:idx val="2"/>
            <c:invertIfNegative val="0"/>
            <c:spPr>
              <a:solidFill>
                <a:srgbClr val="4f81bd"/>
              </a:solidFill>
              <a:ln w="0">
                <a:noFill/>
              </a:ln>
            </c:spPr>
          </c:dPt>
          <c:dPt>
            <c:idx val="3"/>
            <c:invertIfNegative val="0"/>
            <c:spPr>
              <a:solidFill>
                <a:srgbClr val="4f81bd"/>
              </a:solidFill>
              <a:ln w="0">
                <a:noFill/>
              </a:ln>
            </c:spPr>
          </c:dPt>
          <c:dLbls>
            <c:numFmt formatCode="General" sourceLinked="0"/>
            <c:dLbl>
              <c:idx val="0"/>
              <c:numFmt formatCode="General" sourceLinked="0"/>
              <c:txPr>
                <a:bodyPr wrap="square"/>
                <a:lstStyle/>
                <a:p>
                  <a:pPr>
                    <a:defRPr b="0" sz="1200" spc="-1" strike="noStrike">
                      <a:solidFill>
                        <a:srgbClr val="000000"/>
                      </a:solidFill>
                      <a:latin typeface="Times New Roman"/>
                    </a:defRPr>
                  </a:pPr>
                </a:p>
              </c:txPr>
              <c:tx>
                <c:rich>
                  <a:bodyPr/>
                  <a:p>
                    <a:r>
                      <a:rPr b="0" lang="en-US" sz="12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1</a:t>
                    </a:r>
                    <a:r>
                      <a:rPr b="0" lang="ru-RU" sz="12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eparator>; </c:separator>
            </c:dLbl>
            <c:dLbl>
              <c:idx val="2"/>
              <c:numFmt formatCode="General" sourceLinked="0"/>
              <c:txPr>
                <a:bodyPr wrap="square"/>
                <a:lstStyle/>
                <a:p>
                  <a:pPr>
                    <a:defRPr b="0" sz="1200" spc="-1" strike="noStrike">
                      <a:solidFill>
                        <a:srgbClr val="000000"/>
                      </a:solidFill>
                      <a:latin typeface="Times New Roman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2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eparator>; </c:separator>
            </c:dLbl>
            <c:dLbl>
              <c:idx val="3"/>
              <c:numFmt formatCode="General" sourceLinked="0"/>
              <c:txPr>
                <a:bodyPr wrap="square"/>
                <a:lstStyle/>
                <a:p>
                  <a:pPr>
                    <a:defRPr b="0" sz="1200" spc="-1" strike="noStrike">
                      <a:solidFill>
                        <a:srgbClr val="000000"/>
                      </a:solidFill>
                      <a:latin typeface="Times New Roman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2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0" sz="1200" spc="-1" strike="noStrike">
                    <a:solidFill>
                      <a:srgbClr val="000000"/>
                    </a:solidFill>
                    <a:latin typeface="Times New Roman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Поиск работы (трудоустройство)</c:v>
                </c:pt>
                <c:pt idx="1">
                  <c:v>Ведение ЛПХ</c:v>
                </c:pt>
                <c:pt idx="2">
                  <c:v>Осуществление ИП</c:v>
                </c:pt>
                <c:pt idx="3">
                  <c:v>Иные мероприятия , направленные на преодоление трудной жизненной ситуации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12</c:v>
                </c:pt>
                <c:pt idx="1">
                  <c:v>3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c0504d"/>
              </a:solidFill>
              <a:ln w="0">
                <a:noFill/>
              </a:ln>
            </c:spPr>
          </c:dPt>
          <c:dPt>
            <c:idx val="1"/>
            <c:invertIfNegative val="0"/>
            <c:spPr>
              <a:solidFill>
                <a:srgbClr val="c0504d"/>
              </a:solidFill>
              <a:ln w="0">
                <a:noFill/>
              </a:ln>
            </c:spPr>
          </c:dPt>
          <c:dPt>
            <c:idx val="2"/>
            <c:invertIfNegative val="0"/>
            <c:spPr>
              <a:solidFill>
                <a:srgbClr val="c0504d"/>
              </a:solidFill>
              <a:ln w="0">
                <a:noFill/>
              </a:ln>
            </c:spPr>
          </c:dPt>
          <c:dPt>
            <c:idx val="3"/>
            <c:invertIfNegative val="0"/>
            <c:spPr>
              <a:solidFill>
                <a:srgbClr val="c0504d"/>
              </a:solidFill>
              <a:ln w="0">
                <a:noFill/>
              </a:ln>
            </c:spPr>
          </c:dPt>
          <c:dLbls>
            <c:numFmt formatCode="General" sourceLinked="0"/>
            <c:dLbl>
              <c:idx val="0"/>
              <c:numFmt formatCode="General" sourceLinked="0"/>
              <c:txPr>
                <a:bodyPr wrap="square"/>
                <a:lstStyle/>
                <a:p>
                  <a:pPr>
                    <a:defRPr b="0" sz="1200" spc="-1" strike="noStrike">
                      <a:solidFill>
                        <a:srgbClr val="000000"/>
                      </a:solidFill>
                      <a:latin typeface="Times New Roman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2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eparator>; </c:separator>
            </c:dLbl>
            <c:dLbl>
              <c:idx val="1"/>
              <c:numFmt formatCode="General" sourceLinked="0"/>
              <c:txPr>
                <a:bodyPr wrap="square"/>
                <a:lstStyle/>
                <a:p>
                  <a:pPr>
                    <a:defRPr b="0" sz="1200" spc="-1" strike="noStrike">
                      <a:solidFill>
                        <a:srgbClr val="000000"/>
                      </a:solidFill>
                      <a:latin typeface="Times New Roman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2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eparator>; </c:separator>
            </c:dLbl>
            <c:dLbl>
              <c:idx val="2"/>
              <c:numFmt formatCode="General" sourceLinked="0"/>
              <c:txPr>
                <a:bodyPr wrap="square"/>
                <a:lstStyle/>
                <a:p>
                  <a:pPr>
                    <a:defRPr b="0" sz="1200" spc="-1" strike="noStrike">
                      <a:solidFill>
                        <a:srgbClr val="000000"/>
                      </a:solidFill>
                      <a:latin typeface="Times New Roman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2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eparator>; </c:separator>
            </c:dLbl>
            <c:dLbl>
              <c:idx val="3"/>
              <c:numFmt formatCode="General" sourceLinked="0"/>
              <c:txPr>
                <a:bodyPr wrap="square"/>
                <a:lstStyle/>
                <a:p>
                  <a:pPr>
                    <a:defRPr b="0" sz="1200" spc="-1" strike="noStrike">
                      <a:solidFill>
                        <a:srgbClr val="000000"/>
                      </a:solidFill>
                      <a:latin typeface="Times New Roman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200" spc="-1" strike="noStrike">
                        <a:solidFill>
                          <a:srgbClr val="000000"/>
                        </a:solidFill>
                        <a:latin typeface="Times New Roman"/>
                      </a:rPr>
                      <a:t>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0" sz="1200" spc="-1" strike="noStrike">
                    <a:solidFill>
                      <a:srgbClr val="000000"/>
                    </a:solidFill>
                    <a:latin typeface="Times New Roman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Поиск работы (трудоустройство)</c:v>
                </c:pt>
                <c:pt idx="1">
                  <c:v>Ведение ЛПХ</c:v>
                </c:pt>
                <c:pt idx="2">
                  <c:v>Осуществление ИП</c:v>
                </c:pt>
                <c:pt idx="3">
                  <c:v>Иные мероприятия , направленные на преодоление трудной жизненной ситуации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Lbls>
            <c:txPr>
              <a:bodyPr wrap="squar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Поиск работы (трудоустройство)</c:v>
                </c:pt>
                <c:pt idx="1">
                  <c:v>Ведение ЛПХ</c:v>
                </c:pt>
                <c:pt idx="2">
                  <c:v>Осуществление ИП</c:v>
                </c:pt>
                <c:pt idx="3">
                  <c:v>Иные мероприятия , направленные на преодоление трудной жизненной ситуации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58204508"/>
        <c:axId val="28459833"/>
      </c:barChart>
      <c:catAx>
        <c:axId val="582045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cap="rnd"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28459833"/>
        <c:crosses val="autoZero"/>
        <c:auto val="1"/>
        <c:lblAlgn val="ctr"/>
        <c:lblOffset val="100"/>
        <c:noMultiLvlLbl val="0"/>
      </c:catAx>
      <c:valAx>
        <c:axId val="28459833"/>
        <c:scaling>
          <c:orientation val="minMax"/>
          <c:max val="15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cap="rnd"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58204508"/>
        <c:crosses val="autoZero"/>
        <c:crossBetween val="between"/>
        <c:majorUnit val="1"/>
      </c:valAx>
      <c:spPr>
        <a:noFill/>
        <a:ln w="0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51756052413659"/>
          <c:y val="0.0634053257004077"/>
          <c:w val="0.426372448731063"/>
          <c:h val="0.190129239309567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b="0" sz="1500" spc="-1" strike="noStrik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76B7E26-DC7A-4E0A-99ED-8EC24F89633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CFD72A-95B6-4E07-917C-67F59F4DAB5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AED868-8F8D-4AC9-9305-24F8D7907BA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BF0FAFB-03D1-4E04-B1F0-3FD0FEB576B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C73E0F-0A19-4AFE-B6CD-A128F3FC83B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AD54CA4-2597-48E0-A487-AE4C4F86690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016B10B-13E9-48D0-B339-B68B980E3CE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62CA82-C963-4FDA-840E-72681FA7AC0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D55EF2C-C4B2-4BDD-A63D-311A2909177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48674CD-5375-43D2-9B99-65FB04CB331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8D622D1-8F7C-4A7C-B7FC-4B958D00603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CCA34A1-E646-4190-9229-D46897941C6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ru-RU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94DC67F-B4DC-48F3-8953-191AA6056763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chart" Target="../charts/chart1.xml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>
            <a:alphaModFix amt="15000"/>
          </a:blip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3"/>
          <p:cNvSpPr/>
          <p:nvPr/>
        </p:nvSpPr>
        <p:spPr>
          <a:xfrm>
            <a:off x="1143000" y="228600"/>
            <a:ext cx="746712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ctr" pos="2970000"/>
                <a:tab algn="r" pos="594036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Calibri"/>
              </a:rPr>
              <a:t>Динамика государственной социальной помощи на основании 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ctr" pos="2970000"/>
                <a:tab algn="r" pos="594036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Calibri"/>
              </a:rPr>
              <a:t>социального контракта по мероприятиям за 1 квартал 2024 год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ctr" pos="2970000"/>
                <a:tab algn="r" pos="594036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Calibri"/>
              </a:rPr>
              <a:t>(заключено контрактов)</a:t>
            </a:r>
            <a:endParaRPr b="0" lang="ru-RU" sz="1800" spc="-1" strike="noStrike">
              <a:latin typeface="Arial"/>
            </a:endParaRPr>
          </a:p>
        </p:txBody>
      </p:sp>
      <p:graphicFrame>
        <p:nvGraphicFramePr>
          <p:cNvPr id="42" name="Диаграмма 4"/>
          <p:cNvGraphicFramePr/>
          <p:nvPr/>
        </p:nvGraphicFramePr>
        <p:xfrm>
          <a:off x="977760" y="1624320"/>
          <a:ext cx="7390440" cy="415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473</TotalTime>
  <Application>LibreOffice/7.3.3.2$Windows_X86_64 LibreOffice_project/d1d0ea68f081ee2800a922cac8f79445e4603348</Application>
  <AppVersion>15.0000</AppVersion>
  <Words>28</Words>
  <Paragraphs>10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2020-04-02T06:12:32Z</dcterms:created>
  <dc:creator>GlEkonom</dc:creator>
  <dc:description/>
  <dc:language>ru-RU</dc:language>
  <cp:lastModifiedBy/>
  <dcterms:modified xsi:type="dcterms:W3CDTF">2024-05-02T16:43:04Z</dcterms:modified>
  <cp:revision>66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1</vt:i4>
  </property>
</Properties>
</file>