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22.png" ContentType="image/png"/>
  <Override PartName="/ppt/media/image7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2.jpeg" ContentType="image/jpe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29.png" ContentType="image/png"/>
  <Override PartName="/ppt/media/image10.png" ContentType="image/png"/>
  <Override PartName="/ppt/media/image35.png" ContentType="image/png"/>
  <Override PartName="/ppt/media/image28.png" ContentType="image/png"/>
  <Override PartName="/ppt/media/image34.png" ContentType="image/png"/>
  <Override PartName="/ppt/media/image27.png" ContentType="image/png"/>
  <Override PartName="/ppt/media/image33.png" ContentType="image/png"/>
  <Override PartName="/ppt/media/image26.png" ContentType="image/png"/>
  <Override PartName="/ppt/media/image32.png" ContentType="image/png"/>
  <Override PartName="/ppt/media/image25.png" ContentType="image/png"/>
  <Override PartName="/ppt/media/image9.png" ContentType="image/png"/>
  <Override PartName="/ppt/media/image24.png" ContentType="image/png"/>
  <Override PartName="/ppt/media/image8.png" ContentType="image/png"/>
  <Override PartName="/ppt/media/image23.png" ContentType="image/png"/>
  <Override PartName="/ppt/media/image3.png" ContentType="image/png"/>
  <Override PartName="/ppt/media/image5.jpeg" ContentType="image/jpe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8.xml.rels" ContentType="application/vnd.openxmlformats-package.relationships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8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6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20/02/relationships/classificationlabels" Target="docMetadata/LabelInfo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1A42E7A-993F-4986-A27D-03A82FDD9C8E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480" cy="307836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E135FB2-1836-4971-8EDA-89D200D8C35D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74520" cy="3079080"/>
          </a:xfrm>
          <a:prstGeom prst="rect">
            <a:avLst/>
          </a:prstGeom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1202D93-3310-4FA4-8400-641B2A4EBEB7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72000" cy="307800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5B1B8EC-E8D2-4D95-BB4A-5109BE1FFBE9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480" cy="307836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232B0CD-41D0-4FAC-9B9F-A408CED8EE0A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480" cy="307836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85799B2-9723-4A2A-8EE4-2CFFE97080A6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72000" cy="30780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9D0D43B-468E-4DDA-A330-247398FBCF17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480" cy="3078360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367D91C-DB54-4283-B550-C3CEC9A7729D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72000" cy="307800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5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CF47D19-840D-40D9-A2E2-AFEC833B912A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480" cy="307836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480" cy="3592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3884760" y="8685360"/>
            <a:ext cx="2963880" cy="450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0C6927E-D186-4F3F-829D-F68BC79CE9E8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Графический объект 7" descr=""/>
          <p:cNvPicPr/>
          <p:nvPr/>
        </p:nvPicPr>
        <p:blipFill>
          <a:blip r:embed="rId2"/>
          <a:srcRect l="9357" t="23648" r="0" b="0"/>
          <a:stretch/>
        </p:blipFill>
        <p:spPr>
          <a:xfrm>
            <a:off x="0" y="0"/>
            <a:ext cx="9480240" cy="50464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4200" cy="701208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6019920" y="3967200"/>
            <a:ext cx="6164280" cy="171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>
            <a:noAutofit/>
          </a:bodyPr>
          <a:p>
            <a:pPr algn="ctr">
              <a:lnSpc>
                <a:spcPct val="100000"/>
              </a:lnSpc>
              <a:spcBef>
                <a:spcPts val="578"/>
              </a:spcBef>
            </a:pPr>
            <a:r>
              <a:rPr b="1" lang="ru-RU" sz="3000" spc="-1" strike="noStrike">
                <a:solidFill>
                  <a:srgbClr val="ffffff"/>
                </a:solidFill>
                <a:latin typeface="Tenorite"/>
              </a:rPr>
              <a:t>Инвестиционный профиль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78"/>
              </a:spcBef>
            </a:pPr>
            <a:r>
              <a:rPr b="1" lang="ru-RU" sz="3000" spc="-1" strike="noStrike">
                <a:solidFill>
                  <a:srgbClr val="ffffff"/>
                </a:solidFill>
                <a:latin typeface="Times New Roman"/>
              </a:rPr>
              <a:t>Дальнереченского муниципального района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6978960" y="6037560"/>
            <a:ext cx="4564440" cy="6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3"/>
          <p:cNvSpPr/>
          <p:nvPr/>
        </p:nvSpPr>
        <p:spPr>
          <a:xfrm flipV="1">
            <a:off x="6201360" y="5562360"/>
            <a:ext cx="5687280" cy="147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" name="Group 4"/>
          <p:cNvGrpSpPr/>
          <p:nvPr/>
        </p:nvGrpSpPr>
        <p:grpSpPr>
          <a:xfrm>
            <a:off x="0" y="1463040"/>
            <a:ext cx="2537280" cy="875880"/>
            <a:chOff x="0" y="1463040"/>
            <a:chExt cx="2537280" cy="875880"/>
          </a:xfrm>
        </p:grpSpPr>
        <p:sp>
          <p:nvSpPr>
            <p:cNvPr id="50" name="CustomShape 5"/>
            <p:cNvSpPr/>
            <p:nvPr/>
          </p:nvSpPr>
          <p:spPr>
            <a:xfrm>
              <a:off x="0" y="1463040"/>
              <a:ext cx="2537280" cy="87588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/>
          </p:style>
        </p:sp>
        <p:pic>
          <p:nvPicPr>
            <p:cNvPr id="51" name="Рисунок 2" descr=""/>
            <p:cNvPicPr/>
            <p:nvPr/>
          </p:nvPicPr>
          <p:blipFill>
            <a:blip r:embed="rId2"/>
            <a:stretch/>
          </p:blipFill>
          <p:spPr>
            <a:xfrm>
              <a:off x="39240" y="1519560"/>
              <a:ext cx="2470680" cy="7632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686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ПРОЕКТЫ, ПРЕДЛАГАЕМЫЕ БИЗНЕСОМ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09" name="Table 2"/>
          <p:cNvGraphicFramePr/>
          <p:nvPr/>
        </p:nvGraphicFramePr>
        <p:xfrm>
          <a:off x="406080" y="1612440"/>
          <a:ext cx="11519640" cy="3259440"/>
        </p:xfrm>
        <a:graphic>
          <a:graphicData uri="http://schemas.openxmlformats.org/drawingml/2006/table">
            <a:tbl>
              <a:tblPr/>
              <a:tblGrid>
                <a:gridCol w="4339080"/>
                <a:gridCol w="2444040"/>
                <a:gridCol w="1955520"/>
                <a:gridCol w="2781360"/>
              </a:tblGrid>
              <a:tr h="362880">
                <a:tc gridSpan="4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89" strike="noStrike" cap="all">
                          <a:solidFill>
                            <a:srgbClr val="3465a4"/>
                          </a:solidFill>
                          <a:latin typeface="Times New Roman"/>
                        </a:rPr>
                        <a:t>КРАТКАЯ ХАРАКТЕРИСТИКА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99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Идея инвестиционного проекта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Предложившая компания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Объем ожидаемых инвестиций, млн. руб.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Запрашиваемые меры поддержки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940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База отдыха с канатной дорогой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Вертков Д.А.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10,0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Субсидия на создание модульных некапитальных средств размещения на территории Приморского края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020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Строительство зерносушильного комплекса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Подолякин В.А.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Подсоединие к системе централизованного газоснабжения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940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Строительство золотоизвлекательной фабрики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«Малиновское»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500,00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  <a:ea typeface="Microsoft YaHei"/>
                        </a:rPr>
                        <a:t>Реконструкция лесовозной дороги Ариадное – Малиновское месторождение.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860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Добыча ильменита и производство титанового шлака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«ИТЕР»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1800,00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Привлечение льготного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финансирования по государственной программе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«моногородов».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0" name="TextShape 3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9A7840-2065-4A65-AEF2-D31418D44CCA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11" name="TextShape 4"/>
          <p:cNvSpPr txBox="1"/>
          <p:nvPr/>
        </p:nvSpPr>
        <p:spPr>
          <a:xfrm>
            <a:off x="720000" y="1250640"/>
            <a:ext cx="7101000" cy="365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(по результатам интервью с ключевыми компаниями)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12" name="Рисунок 12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293440" y="350280"/>
            <a:ext cx="5424120" cy="83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Ключевая точка роста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8BCBC2C-99A9-47F0-A59D-43CA4956ECE9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grpSp>
        <p:nvGrpSpPr>
          <p:cNvPr id="115" name="Group 3"/>
          <p:cNvGrpSpPr/>
          <p:nvPr/>
        </p:nvGrpSpPr>
        <p:grpSpPr>
          <a:xfrm>
            <a:off x="2166840" y="951840"/>
            <a:ext cx="9517320" cy="5691240"/>
            <a:chOff x="2166840" y="951840"/>
            <a:chExt cx="9517320" cy="5691240"/>
          </a:xfrm>
        </p:grpSpPr>
        <p:sp>
          <p:nvSpPr>
            <p:cNvPr id="116" name="CustomShape 4"/>
            <p:cNvSpPr/>
            <p:nvPr/>
          </p:nvSpPr>
          <p:spPr>
            <a:xfrm>
              <a:off x="2166840" y="951840"/>
              <a:ext cx="9515520" cy="539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CustomShape 5"/>
            <p:cNvSpPr/>
            <p:nvPr/>
          </p:nvSpPr>
          <p:spPr>
            <a:xfrm>
              <a:off x="2166840" y="951840"/>
              <a:ext cx="9517320" cy="21906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447560" rIns="31680" tIns="31680" bIns="31680">
              <a:noAutofit/>
            </a:bodyPr>
            <a:p>
              <a:pPr>
                <a:lnSpc>
                  <a:spcPct val="90000"/>
                </a:lnSpc>
                <a:spcAft>
                  <a:spcPts val="709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</a:rPr>
                <a:t>Ядро экономики</a:t>
              </a:r>
              <a:endParaRPr b="0" lang="ru-RU" sz="16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9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</a:rPr>
                <a:t>Строительство зерноперерабатывающего комплекса, включающегося в себя:</a:t>
              </a:r>
              <a:endParaRPr b="0" lang="ru-RU" sz="16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склад-зернохранилище;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сушильный цех;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маслодавильный цех; </a:t>
              </a:r>
              <a:endParaRPr b="0" lang="ru-RU" sz="1400" spc="-1" strike="noStrike">
                <a:latin typeface="Arial"/>
              </a:endParaRPr>
            </a:p>
            <a:p>
              <a:pPr marL="216000" indent="-21564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OpenSymbol"/>
                <a:buChar char="-"/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 </a:t>
              </a: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мукомольный цех, </a:t>
              </a:r>
              <a:endParaRPr b="0" lang="ru-RU" sz="1400" spc="-1" strike="noStrike">
                <a:latin typeface="Arial"/>
              </a:endParaRPr>
            </a:p>
            <a:p>
              <a:pPr marL="216000" indent="-21564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OpenSymbol"/>
                <a:buChar char="-"/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 </a:t>
              </a: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цех для измельчения и прессовки жмыха в комбикорм;</a:t>
              </a:r>
              <a:endParaRPr b="0" lang="ru-RU" sz="1400" spc="-1" strike="noStrike">
                <a:latin typeface="Arial"/>
              </a:endParaRPr>
            </a:p>
            <a:p>
              <a:pPr marL="216000" indent="-21564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OpenSymbol"/>
                <a:buChar char="-"/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 </a:t>
              </a: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фармакологическую линию для фасовки кукурузных рыльц и обогащенного Омега3 масл</a:t>
              </a: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</a:rPr>
                <a:t>а.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18" name="CustomShape 6"/>
            <p:cNvSpPr/>
            <p:nvPr/>
          </p:nvSpPr>
          <p:spPr>
            <a:xfrm>
              <a:off x="2238480" y="1214280"/>
              <a:ext cx="1270440" cy="1209240"/>
            </a:xfrm>
            <a:prstGeom prst="roundRect">
              <a:avLst>
                <a:gd name="adj" fmla="val 10000"/>
              </a:avLst>
            </a:prstGeom>
            <a:blipFill rotWithShape="0">
              <a:blip r:embed="rId1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19" name="CustomShape 7"/>
            <p:cNvSpPr/>
            <p:nvPr/>
          </p:nvSpPr>
          <p:spPr>
            <a:xfrm>
              <a:off x="2166840" y="3214800"/>
              <a:ext cx="9517320" cy="178524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447560" rIns="31680" tIns="31680" bIns="31680">
              <a:noAutofit/>
            </a:bodyPr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</a:rPr>
                <a:t>Виды бизнеса, необходимые в МО для обслуживания ядра экономики</a:t>
              </a:r>
              <a:endParaRPr b="0" lang="ru-RU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транспортные, логистические услуги;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поставка сырья;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восстановление мелиоративных систем;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сортировочно-погрузочные площадки;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прямая поставка сертифицированных семян;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целевое обучение квалифицированных специалистов.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20" name="CustomShape 8"/>
            <p:cNvSpPr/>
            <p:nvPr/>
          </p:nvSpPr>
          <p:spPr>
            <a:xfrm>
              <a:off x="2238480" y="3429000"/>
              <a:ext cx="1356480" cy="120924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121" name="CustomShape 9"/>
            <p:cNvSpPr/>
            <p:nvPr/>
          </p:nvSpPr>
          <p:spPr>
            <a:xfrm>
              <a:off x="2166840" y="5143680"/>
              <a:ext cx="9517320" cy="14994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432080" rIns="16200" tIns="16200" bIns="16200">
              <a:noAutofit/>
            </a:bodyPr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</a:rPr>
                <a:t>Виды социально-ориентированного бизнеса, необходимого в МО для поддержки развития ядра экономики</a:t>
              </a:r>
              <a:endParaRPr b="0" lang="ru-RU" sz="1600" spc="-1" strike="noStrike"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центры обучения (переобучения);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базы отдыха и досуга;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частные тренажерные залы; 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качественное медицинское обслуживание;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</a:rPr>
                <a:t>- малоэтажное жилищное строительство.</a:t>
              </a: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122" name="CustomShape 10"/>
            <p:cNvSpPr/>
            <p:nvPr/>
          </p:nvSpPr>
          <p:spPr>
            <a:xfrm>
              <a:off x="2238480" y="5357880"/>
              <a:ext cx="1285200" cy="1142280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</p:sp>
      </p:grpSp>
      <p:pic>
        <p:nvPicPr>
          <p:cNvPr id="123" name="Рисунок 22" descr=""/>
          <p:cNvPicPr/>
          <p:nvPr/>
        </p:nvPicPr>
        <p:blipFill>
          <a:blip r:embed="rId4"/>
          <a:stretch/>
        </p:blipFill>
        <p:spPr>
          <a:xfrm>
            <a:off x="176760" y="0"/>
            <a:ext cx="2179080" cy="138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2000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Основные инвестиционные ниши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6840000" y="1260000"/>
            <a:ext cx="3119040" cy="787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Ниша 3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 </a:t>
            </a: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сельское хозяйство</a:t>
            </a:r>
            <a:r>
              <a:rPr b="0" lang="ru-RU" sz="1400" spc="-1" strike="noStrike" cap="all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1260000" y="1620000"/>
            <a:ext cx="3214800" cy="484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  <a:ea typeface="Microsoft YaHei"/>
              </a:rPr>
              <a:t>Ниша 1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  <a:ea typeface="Microsoft YaHei"/>
              </a:rPr>
              <a:t>Промышленное производство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400" spc="-1" strike="noStrike" cap="all">
                <a:solidFill>
                  <a:srgbClr val="3465a4"/>
                </a:solidFill>
                <a:latin typeface="Times New Roman"/>
                <a:ea typeface="Microsoft YaHei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7" name="TextShape 4"/>
          <p:cNvSpPr txBox="1"/>
          <p:nvPr/>
        </p:nvSpPr>
        <p:spPr>
          <a:xfrm>
            <a:off x="7489800" y="3774960"/>
            <a:ext cx="2484720" cy="721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Ниша 4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хранение и переработка отходов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8" name="TextShape 5"/>
          <p:cNvSpPr txBox="1"/>
          <p:nvPr/>
        </p:nvSpPr>
        <p:spPr>
          <a:xfrm>
            <a:off x="1418400" y="3780000"/>
            <a:ext cx="2718000" cy="818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Ниша 2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использование полезных ископаемых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9" name="TextShape 6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3B9C77E-EEE3-4694-AE3E-2FB1FB0D7E48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838080" y="1996920"/>
            <a:ext cx="51627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</a:rPr>
              <a:t>Описание: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 Создание промышленного комплекса по выращиванию плодово-ягодных растений и открытию консервного завода.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</a:rPr>
              <a:t>Возможные направления и участники интеграции: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 межмуниципальная интеграция, выход на региональный рынок</a:t>
            </a:r>
            <a:r>
              <a:rPr b="0" lang="ru-RU" sz="1400" spc="-1" strike="noStrike">
                <a:solidFill>
                  <a:srgbClr val="729fcf"/>
                </a:solidFill>
                <a:latin typeface="Times New Roman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6229440" y="1980000"/>
            <a:ext cx="54669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</a:rPr>
              <a:t>Описание: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Выращивание и глубокая переработка масличных культур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5983b0"/>
                </a:solidFill>
                <a:latin typeface="Times New Roman"/>
              </a:rPr>
              <a:t>Возможные направления и участники интеграции: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Межмуниципальная интеграция, выход на региональный и внешний рынок (КНДР)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540000" y="4602240"/>
            <a:ext cx="51627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</a:rPr>
              <a:t>Описание: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Разведка и добыча полезных ископаемых (бурый уголь, ильменит, золото).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</a:rPr>
              <a:t>Возможные направления и участники интеграции: </a:t>
            </a:r>
            <a:r>
              <a:rPr b="0" lang="ru-RU" sz="1400" spc="-1" strike="noStrike">
                <a:solidFill>
                  <a:srgbClr val="3465a4"/>
                </a:solidFill>
                <a:latin typeface="Times New Roman"/>
              </a:rPr>
              <a:t>межмуниципальная интеграция, выход на региональный рынок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3" name="CustomShape 10"/>
          <p:cNvSpPr/>
          <p:nvPr/>
        </p:nvSpPr>
        <p:spPr>
          <a:xfrm>
            <a:off x="6353640" y="4500000"/>
            <a:ext cx="516276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</a:rPr>
              <a:t>Описание: </a:t>
            </a:r>
            <a:r>
              <a:rPr b="0" lang="ru-RU" sz="1400" spc="-1" strike="noStrike">
                <a:solidFill>
                  <a:srgbClr val="3465a4"/>
                </a:solidFill>
                <a:latin typeface="Times New Roman"/>
              </a:rPr>
              <a:t>Создание Полигона ТКО с переработкой мусора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</a:rPr>
              <a:t>Возможные направления и участники интеграции: 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межмуниципальная интеграция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134" name="Рисунок 13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3DCF10E-BEA1-4B99-A288-BAB9E944AFC8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37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Земельный участок в с. Веденка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924480" y="3420000"/>
            <a:ext cx="4990680" cy="30564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 </a:t>
            </a: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строительство овощеконсервного завода, создание совместного производства по переработки овощей.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населенного пункта предназначенные для сельскохозяйственного использования. Рельеф-ровный, частично ограждён. Вид грунта-насыпной. Уровень грунтовых вод — не более 20 м. Глубина промерзания — не более 1,5 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земельный участок расположена в 18 км от  гос.трассы Хабаровск-Владивосток и в 98 км от таможенного поста Марково  г. Лесозаводска (граница с КНДР)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с/х производителей и ЛПХ готовых предоставить сырьё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0,78 га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1) Водоснабжение — централизованное отсутствует (возможность обустройства стационарной скважины);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2) Электроэнергия — возможен подвод.  Удалённость земельного участка от источника электроснабжения - 25 м;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3) Отопление — возможен подвод. Удалённость земельного участка от источника отопления - 50 м.;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4) Канализация — централизованное отсутствует (возможность обустройства стационарного септика);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5) Газ — отсутствует (возможность подключения к существующему ГРС).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«Агростартап»;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Поддержка сельскохозяйственных потребительских кооперативов.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924480" y="1946880"/>
            <a:ext cx="4990680" cy="12877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Оринетир:</a:t>
            </a:r>
            <a:r>
              <a:rPr b="0" lang="ru-RU" sz="12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</a:t>
            </a:r>
            <a:r>
              <a:rPr b="0" lang="en-US" sz="12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Приморский край,  Дальнереченский р-н, с. Веденка, ул. Мелехина, д. 38.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Месторасположение установлено относительно ориентира, расположенного за пределами участка. Ориентир административное здание. Участок находится примерно в 206 м от ориентира по направлению на восток.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</a:t>
            </a: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адастровый номер:</a:t>
            </a:r>
            <a:r>
              <a:rPr b="0" lang="ru-RU" sz="12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25:02:000000:51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30DCACA-1A30-4680-8C4F-FB443D0B991C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5" name="Рисунок 10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Земельный участок, с. Междуречье.</a:t>
            </a:r>
            <a:r>
              <a:rPr b="0" lang="ru-RU" sz="1800" spc="-1" strike="noStrike">
                <a:solidFill>
                  <a:srgbClr val="5b9bd5"/>
                </a:solidFill>
                <a:latin typeface="Tenorite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924480" y="2700000"/>
            <a:ext cx="4990680" cy="357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Восстановление  пчелосовхоза (приемного пункта меда), создание совместного производства и переработки меда.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для сельскохозяйственного назначения. Рельеф-ровный.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находится в 50 метрах от дороги Дальнереченск-Ариадное, и в 46 км от гострассы Хабаровск- Владивосток и в 126 км. от таможенного поста «Марково» г.Лесозаводска (граница с КНДР). 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находится в окружении, лесов, имеющих медоносных растений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7 га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1) Водоснабжение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2) Электроэнергия — подведено;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3) Отопление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4) Канализация — централизованная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5) Газ —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6) Имеется фундаменты бывших  помещений пчелосовхоза «Бархатный».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«Агростартап»;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 Субсидий на развитие сельскохозяйственных потребительских кооперативов в Приморском крае.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924480" y="1946880"/>
            <a:ext cx="4990680" cy="5886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2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210 м. на запад от жилого дома с. Междуречье ул. Подольская, д. 28.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200" spc="-1" strike="noStrike">
                <a:solidFill>
                  <a:srgbClr val="729fcf"/>
                </a:solidFill>
                <a:latin typeface="Times New Roman"/>
                <a:ea typeface="Times New Roman"/>
              </a:rPr>
              <a:t>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не разграничен, требуются затраты на межевание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27182B-A254-4EA1-B998-6722364F9154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53" name="Рисунок 9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Земельный участок с. Новотроицкое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900000" y="2880000"/>
            <a:ext cx="4990680" cy="339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Восстановление молочно-товарной фермы, создание совместного производства по выращиванию крупнорогатого скота на откорм.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для сельскохозяйственного назначения. Рельеф-ровный.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расположен в 800 метрах от дороги Дальнереченск- Ариадное, в 36 км. от гострассы Хабаровск- Владивосток и в 96 км. от таможенного поста «Марково» г.Лесозаводска (граница с КНДР). 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14,4 га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1) Водоснабжение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2) Электроэнергия — возможен подвод;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3) Отопление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4) Канализация — централизованная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5) Газ —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6) Установлена  санитарная зона в 500 метрах от жилых домов.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Субсидии на возмещение части затрат 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«Семейная ферма»;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«Агростартап»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924480" y="1946880"/>
            <a:ext cx="4990680" cy="7495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Жилой дом. Участок находится примерно в 0,2 км. от ориентира по направлению на северо-восток. Дальнереченский район с. Новотроицкое ул. Пионерская, д. 36. 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25:02:020201:6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AE698A-17A9-4013-96E6-6731155ACC1E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1" name="Рисунок 8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Земельный участок с. Рождественка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924480" y="2700000"/>
            <a:ext cx="4990680" cy="357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Назначение: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создание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молочно-товарной фермы или производства по выращиванию крупнорогатого скота на откорм.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населённого пункта  для сельскохозяйственного использования. Рельеф-ровный, ограждений нет. Вид грунта-насыпной. Уровень грунтовых вод — более 40 м Глубина промерзания — не более 1,5 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расположен в 8 км от гос.трассы Хабаровск-Владивосток и в 70 км от таможенного поста «Марково» г. Лесозаводска (граница с КНДР).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17 га.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</a:t>
            </a:r>
            <a:r>
              <a:rPr b="0" lang="ru-RU" sz="1300" spc="-1" strike="noStrike" u="sng">
                <a:solidFill>
                  <a:srgbClr val="5983b0"/>
                </a:solidFill>
                <a:uFillTx/>
                <a:latin typeface="Times New Roman"/>
                <a:ea typeface="Times New Roman"/>
              </a:rPr>
              <a:t>)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Водоснабжение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2) Электроэнергия — возможен подвод. Удалённость земельного участка от источника освещения - 300 м;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3) Отопление — 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4) Канализация — централизованная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5) Газ —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6)  Установлена  санитарная зона в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Verdana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115 метрах от жилых домов.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Субсидии  на возмещение части затрат, связанных с производством и реализацией и (или) отгрузкой на собственную переработку молока;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«Семейная ферма»;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«Агростартап».</a:t>
            </a:r>
            <a:r>
              <a:rPr b="0" lang="ru-RU" sz="1000" spc="-1" strike="noStrike">
                <a:solidFill>
                  <a:srgbClr val="5b9bd5"/>
                </a:solidFill>
                <a:latin typeface="Times New Roman"/>
              </a:rPr>
              <a:t> 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6" name="CustomShape 7"/>
          <p:cNvSpPr/>
          <p:nvPr/>
        </p:nvSpPr>
        <p:spPr>
          <a:xfrm>
            <a:off x="924480" y="1946880"/>
            <a:ext cx="4990680" cy="5886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с. Рождественка  ул. Леонова, 1А.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729fcf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не разграничен, требуются затраты на межевание. 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319C18-BC5C-4718-8EB4-1D027D07F01E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9" name="Рисунок 5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Земельный участок с. Сухановка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924480" y="2880000"/>
            <a:ext cx="4990680" cy="339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в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осстановление молочно-товарной фермы, создание совместного производства по выращиванию крупнорогатого скота на откорм.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 земли населённого пункта для сельскохозяйственного использования. Рельеф-ровный, ограждений нет.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Расположен в 50 метрах от гострассы Хабаровск-Владивосток и в 96 км. от таможенного поста «Марково» г.Лесозаводска (граница с КНДР).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11 га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1) Водоснабжение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2) Электроэнергия — возможен подвод.  Удалённость земельного участка от источника освещения - 500 м;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3) Отопление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4) Канализация — централизованная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5) Газ —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6)  Установлена  санитарная зона в 80 метрах от жилых домов.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«Семейная ферма»;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«Агростартап».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924480" y="1946880"/>
            <a:ext cx="4990680" cy="7495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с. Сухановка в 500 метрах на юго-восток от жилого дома с. Сухановка, ул. Центральная, д. 2.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не разграничен, требуются затраты на межевание.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68163DD-912C-4BE9-B322-E4689FFEAB8E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7" name="Рисунок 4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Земельный участок с. Ударное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924480" y="2880000"/>
            <a:ext cx="4990680" cy="34729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Назначение: 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Возможно размещение пчелосовхоза  или временного приемного пункта меда.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Земли для сельскохозяйственного назначения. Рельеф-ровный, ограждений нет.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Рядом с участком расположен лесной массив. Земельный участок находится в 200 метрах от дороги Дальнереченск-Ариадное, и в 51 км от гострассы Хабаровск- Владивосток и в 131 км. от таможенного поста «Марково» г.Лесозаводска (граница с КНДР).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находится в окружении, лесов, имеющих медоносных растений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 га.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1) Водоснабжение — 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2) Электроэнергия — подведена;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3) Отопление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4) Канализация — централизованная  отсутствует;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5) Газ — отсутствует.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1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«Агростартап»;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 Субсидий на развитие сельскохозяйственных потребительских кооперативов в Приморском крае».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2" name="CustomShape 7"/>
          <p:cNvSpPr/>
          <p:nvPr/>
        </p:nvSpPr>
        <p:spPr>
          <a:xfrm>
            <a:off x="924480" y="1946880"/>
            <a:ext cx="4990680" cy="7495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155 м на юг от жилого дома с. Ударное, ул. Школьная, д. 5.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не разграничен, требуются затраты на межевание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0440000" y="6356520"/>
            <a:ext cx="90576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69E6F3C-B3CE-4B3F-8692-8080E5CCF575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85" name="Рисунок 15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Земельный участок с. Филино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924480" y="2880000"/>
            <a:ext cx="4990680" cy="3473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Назначение: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Возможно использование земель под разведение коневодства, овцеводство создание совместного производства по выращиванию скота  на откорм.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Земли для сельскохозяйственного назначения. Рельеф-ровный, ограждений нет. Вид грунта-насыпной. Уровень грунтовых вод — более 40 м. Глубина промерзания — не более 1,5 м.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Рядом с участком расположены пастбища и сенокосы. Участок находится вдоль гострассы Хабаровск- Владивосток и в 60 км. от таможенного поста «Марково» г.Лесозаводска (граница с КНДР). 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1 995,68 га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1) Водоснабжение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2) Электроэнергия — возможен подвод;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3) Отопление — централизованное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4) Канализация — централизованная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5) Газ — отсутствует;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6) Установлена  санитарная зона в 1000 метрах от жилых домов.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9" name="CustomShape 6"/>
          <p:cNvSpPr/>
          <p:nvPr/>
        </p:nvSpPr>
        <p:spPr>
          <a:xfrm>
            <a:off x="6139080" y="4192200"/>
            <a:ext cx="4990680" cy="24649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«Семейная ферма»;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Грант «Агростартап»;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 Субсидии на создание овцеводческих комплексов (ферм) мясного направления, принадлежащих на праве собственности сельскохозяйственным товаропроизводителям.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0" name="CustomShape 7"/>
          <p:cNvSpPr/>
          <p:nvPr/>
        </p:nvSpPr>
        <p:spPr>
          <a:xfrm>
            <a:off x="924480" y="1946880"/>
            <a:ext cx="4990680" cy="750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жилой дом.  Участок находится примерно в 0,4 км от ориентира по направлению на восток. Дальнереченский район п. Филино ул. Дом офицерского состава, д. 119.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25:02:010708:1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0810800" y="6500160"/>
            <a:ext cx="72576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74A1A78-01CA-4ED1-AB80-AA7D428AE522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645120" y="11520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Образ будущего Дальнереченского Мр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54" name="Рисунок 11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924480" y="1373760"/>
            <a:ext cx="4391280" cy="4974840"/>
          </a:xfrm>
          <a:prstGeom prst="rect">
            <a:avLst/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5b9bd5"/>
                </a:solidFill>
                <a:latin typeface="Tenorite"/>
              </a:rPr>
              <a:t>Карта территории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" name="CustomShape 4"/>
          <p:cNvSpPr/>
          <p:nvPr/>
        </p:nvSpPr>
        <p:spPr>
          <a:xfrm>
            <a:off x="5397480" y="1083240"/>
            <a:ext cx="6367320" cy="2202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Образное представление будущего, в направлении которого развивается МР. 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1. Агроспециализированный район с глубокой переработкой сельскохозяйственной продукции (строительство комплекса);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2. Производство животноводческой продукции (цех убоя, мини-молокозавод);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3. Добыча полезных ископаемых;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4.Строительство полигона ТКО с мусороперерабатывающим заводом (действует мусоросортировочный комплекс).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7" name="CustomShape 5"/>
          <p:cNvSpPr/>
          <p:nvPr/>
        </p:nvSpPr>
        <p:spPr>
          <a:xfrm>
            <a:off x="5410080" y="3357720"/>
            <a:ext cx="6354720" cy="1275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Ключевые векторы экономического развития МР: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1. Сельское хозяйство (растениеводство, животноводство);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2. Разработка месторождений полезных ископаемых;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3. Сбор и обезвреживание отходов производства и потребления.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" name="CustomShape 6"/>
          <p:cNvSpPr/>
          <p:nvPr/>
        </p:nvSpPr>
        <p:spPr>
          <a:xfrm>
            <a:off x="5410080" y="4722480"/>
            <a:ext cx="6367320" cy="1777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Что уникального МР дает инвестору: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1. Наличие используемых и свободных земельных участков (промышленного и с/х назначения);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2. Месторождения ильменита, бурого угля, золота;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3. Наличие ГРС на территории (возможность пользоваться природным газом);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4. Природные ресурсы</a:t>
            </a:r>
            <a:r>
              <a:rPr b="0" lang="en-US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 </a:t>
            </a: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(дикоросы).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59" name="Рисунок 14" descr=""/>
          <p:cNvPicPr/>
          <p:nvPr/>
        </p:nvPicPr>
        <p:blipFill>
          <a:blip r:embed="rId2"/>
          <a:stretch/>
        </p:blipFill>
        <p:spPr>
          <a:xfrm>
            <a:off x="180000" y="1080000"/>
            <a:ext cx="5135760" cy="527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B81445B-0363-474C-A810-5C0DF014F301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3" name="Рисунок 20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«Мини-ферма на 100 дойных коров» с. Веденка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924480" y="2880000"/>
            <a:ext cx="4990680" cy="339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Назначение: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переработка молочной продукции объемом молока до 7,5 тысяч тонн в год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Состояние: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Здание законсервировано (Цех вводили в эксплуатацию в 2020 году, проработал 1,5 года).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расположен в 18 км от  гос.трассы Хабаровск-Владивосток и в 98 км от таможенного поста Марково  г. Лесозаводска (граница с КНДР)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при минимальных затратах возможно возобновить производство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цеха: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1 080 м</a:t>
            </a:r>
            <a:r>
              <a:rPr b="0" lang="ru-RU" sz="1300" spc="-1" strike="noStrike" baseline="33000">
                <a:solidFill>
                  <a:srgbClr val="5983b0"/>
                </a:solidFill>
                <a:latin typeface="Times New Roman"/>
                <a:ea typeface="Times New Roman"/>
              </a:rPr>
              <a:t>2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6139080" y="1373760"/>
            <a:ext cx="4990680" cy="20433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5983b0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1) Водоснабжение — автономное;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2) Электроэнергия — есть;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3) Отопление — автономное;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4) Канализация — автономная;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5) Газ — отсутствует.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6139080" y="3600000"/>
            <a:ext cx="4990680" cy="267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Субсидия на возмещение части затрат в части поддержки племенного маточного поголовья сельскохозяйственных животных, в том числе племенного крупного рогатого скота молочного и мясного направлений (коров), содержащихся в племенных репродукторах;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Грант «Агростартап».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924480" y="1946880"/>
            <a:ext cx="4990680" cy="930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Приморский край, Дальнереченский р-он, с Веденка, ул. Угловая, д 9,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находится от 200 м от ориентира по направлению на северо-восток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Кадастровый номер: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25:02:010502:60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0E99CAF-BC30-4F09-B2C2-63326A376B7E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1" name="Рисунок 21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202" name="CustomShape 3"/>
          <p:cNvSpPr/>
          <p:nvPr/>
        </p:nvSpPr>
        <p:spPr>
          <a:xfrm>
            <a:off x="924480" y="1373760"/>
            <a:ext cx="4990680" cy="487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Убойный цех и цех по переработки мяса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924480" y="2700000"/>
            <a:ext cx="4990680" cy="35708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Характеристики: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</a:rPr>
              <a:t>Назначение: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убойный цех, связанный с полной переработкой туш </a:t>
            </a:r>
            <a:r>
              <a:rPr b="0" lang="ru-RU" sz="1300" spc="-12" strike="noStrike">
                <a:solidFill>
                  <a:srgbClr val="5983b0"/>
                </a:solidFill>
                <a:latin typeface="Times New Roman"/>
                <a:ea typeface="Times New Roman"/>
              </a:rPr>
              <a:t>и полутуш в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различные виды мясной продукции. Производство  мясных и мясосодержащих полуфабрикатов из свинины и говядины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Состояние: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Здание в хорошем состоянии, вводили в эксплуатацию в 2018 году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Удаленность: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расположен в 64 км от  гос.трассы Хабаровск-Владивосток и в 150 км от таможенного поста Марково  г. Лесозаводска (граница с КНДР)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Особенности (выгоды):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при минимальных затратах возможно наладить производство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Площадь цеха: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 260,9 м</a:t>
            </a:r>
            <a:r>
              <a:rPr b="0" lang="ru-RU" sz="1300" spc="-1" strike="noStrike" baseline="33000">
                <a:solidFill>
                  <a:srgbClr val="5983b0"/>
                </a:solidFill>
                <a:latin typeface="Times New Roman"/>
                <a:ea typeface="Microsoft YaHei"/>
              </a:rPr>
              <a:t>2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 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6139080" y="1373760"/>
            <a:ext cx="4990680" cy="22233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Обеспеченность инфраструктурой: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1) Водоснабжение — автономное;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2) Электроэнергия — есть;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3) Отопление — автономное;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4) Канализация — автономная;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5) Газ — отсутствует;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05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Возможности, определяемые системой государственной поддержки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-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Грант «Агростартап».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</p:txBody>
      </p:sp>
      <p:sp>
        <p:nvSpPr>
          <p:cNvPr id="206" name="CustomShape 7"/>
          <p:cNvSpPr/>
          <p:nvPr/>
        </p:nvSpPr>
        <p:spPr>
          <a:xfrm>
            <a:off x="924480" y="1946880"/>
            <a:ext cx="4990680" cy="5893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Ориентир: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 Приморский край, Дальнереченский р-н, с. Ракитное, ул. Строительная, д. 5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</a:rPr>
              <a:t>Кадастровый номер: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25:02:000000:1117 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69800" y="2088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Реестр бизнес-идей для реализации в МР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08" name="Table 2"/>
          <p:cNvGraphicFramePr/>
          <p:nvPr/>
        </p:nvGraphicFramePr>
        <p:xfrm>
          <a:off x="218880" y="1141920"/>
          <a:ext cx="10496520" cy="5046480"/>
        </p:xfrm>
        <a:graphic>
          <a:graphicData uri="http://schemas.openxmlformats.org/drawingml/2006/table">
            <a:tbl>
              <a:tblPr/>
              <a:tblGrid>
                <a:gridCol w="7203960"/>
                <a:gridCol w="1070640"/>
                <a:gridCol w="1015920"/>
                <a:gridCol w="1206360"/>
              </a:tblGrid>
              <a:tr h="430200"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Бизнес-идея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Наличие спроса*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Наличие ресурсов*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Наличие компетенций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18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 Создание крупного хозяйства по выращиванию масличных культур и организация / расширение предприятия по производству масла, шрота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 Организация фермы по выращиванию КРС молочного направления с последующей переработкой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 Создание цеха по переработке мяса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 Создание консервного завода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5 Создание цеха по производству полуфабрикатов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6 Организация кооперации в сфере заготовки, закупки, обработки, хранения и переработки дикоросов с перспективой экспорта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7 Развитие пчеловодства, выпуск линейки продукции пчеловодства, в т.ч. для нужд косметологии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18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8 Строительство комфортабельной базы охотничьего и спортивного туризма: трофейная охота, дикие тропы, спортивное ориентирование, мотокросс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9 Сбор и переработка лекарственных трав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10 Выращивание плодово-ягодных растений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11 Создание предприятий по добыче полезных ископаемых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12 Строительство полигона ТБО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13 Детский досуговый центр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14 Организация ритуальных услуг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15 Организация по перевозке пассажиров общественным транспортом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16 Развитие рисоводства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17 Организация производства гранулированных комбикормов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18  Птицефабрика напольного содержания с производством инкубационного яйца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19  Создание лесопитомника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1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 Частный медицинский центр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9" name="TextShape 3"/>
          <p:cNvSpPr txBox="1"/>
          <p:nvPr/>
        </p:nvSpPr>
        <p:spPr>
          <a:xfrm>
            <a:off x="10676520" y="6356520"/>
            <a:ext cx="66924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FD2BF1-07B1-49C6-8C2C-ADE1C9B0CFBD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pic>
        <p:nvPicPr>
          <p:cNvPr id="210" name="Рисунок 6" descr=""/>
          <p:cNvPicPr/>
          <p:nvPr/>
        </p:nvPicPr>
        <p:blipFill>
          <a:blip r:embed="rId1"/>
          <a:stretch/>
        </p:blipFill>
        <p:spPr>
          <a:xfrm>
            <a:off x="10005120" y="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211" name="CustomShape 4"/>
          <p:cNvSpPr/>
          <p:nvPr/>
        </p:nvSpPr>
        <p:spPr>
          <a:xfrm>
            <a:off x="10676880" y="2074680"/>
            <a:ext cx="1435320" cy="278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*Ранжирование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произведено на основе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оценок членов рабочей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группы МО выставленных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каждой идее по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пятибалльной шкале в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разрезе параметров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«Наличие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платежеспособного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спроса», «Наличие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носителей компетенций»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и «Наличие необходимых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ресурсов»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380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ВОЗМОЖНЫЕ МЕРЫ ПОДДЕРЖКИ БИЗНЕСА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203E17-D8E7-43CF-8CA8-20BA0F559B06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pic>
        <p:nvPicPr>
          <p:cNvPr id="214" name="Рисунок 6" descr=""/>
          <p:cNvPicPr/>
          <p:nvPr/>
        </p:nvPicPr>
        <p:blipFill>
          <a:blip r:embed="rId1"/>
          <a:stretch/>
        </p:blipFill>
        <p:spPr>
          <a:xfrm>
            <a:off x="10005120" y="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838080" y="1388520"/>
            <a:ext cx="5107680" cy="20286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Федеральные: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1. Программы льготного кредитования;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2. Поручительство и гарантии;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3. Гранты для молодых предпринимателей;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4. Субсидии и гранты.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6238080" y="1388520"/>
            <a:ext cx="5107680" cy="40086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Региональные: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1. Льготные займы для субъектов МСП (до 5 млн. руб., до 3-х лет, от 1% до 12%);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2. Льготный займ для предприятий производственный сферы (до 5 млн. руб., до 3-х лет, от 4% до 7%);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3. Налоговые каникулы» для впервые зарегистрированных индивидуальных предпринимателей (ставка 0% в течение 2-х лет);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4. Снижение ставок по упрощенной системе налогообложения;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5. Гранты молодым предпринимателям, в возрасте до 25 лет (до 500,00 тыс.руб);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6.  Льготный лизинг (скидка до 20% стоимости предмета лизинга, но не более 500 тыс рублей);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7. гранты на поддержку инновационных проектов (до 2-х млн. руб);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8. Государственные поручительства.</a:t>
            </a:r>
            <a:endParaRPr b="0" lang="ru-RU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838080" y="3600000"/>
            <a:ext cx="5107680" cy="2543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Муниципальные: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</a:rPr>
              <a:t>1. Имущественная поддержка(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Предоставление субъектам малого и среднего предпринимательства муниципального имущества в аренду, безвозмездное пользование, доверительное управление без проведения аукционов);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2. Финансовая поддержка (Возмещение части затрат субъектам малого и среднего предпринимательства, осуществляющих свою деятельность в области сельскохозяйственного производства: на техническое переоснащение сельскохозяйственного производства, приобретение техники, строительство (реконструкцию) производственных зданий (помещений) и приобретение племенного скота.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6238080" y="5580000"/>
            <a:ext cx="5107680" cy="563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</a:rPr>
              <a:t>Специальные: отсутствуют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720000" y="1019520"/>
            <a:ext cx="1018260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Инвестиционная КОМАНДА МР И КОНТАКТЫ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0" y="4320000"/>
            <a:ext cx="2188800" cy="33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9" strike="noStrike">
                <a:solidFill>
                  <a:srgbClr val="3465a4"/>
                </a:solidFill>
                <a:latin typeface="Times New Roman"/>
              </a:rPr>
              <a:t>ДЕРНОВ ВИКТОР СЕРГЕЕВИЧ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261720" y="4683240"/>
            <a:ext cx="1837440" cy="1330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Глава Дальнереченского муниципального района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Контакт: 8(42356)25-4-14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1980000" y="4320000"/>
            <a:ext cx="2136960" cy="33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9" strike="noStrike">
                <a:solidFill>
                  <a:srgbClr val="3465a4"/>
                </a:solidFill>
                <a:latin typeface="Times New Roman"/>
              </a:rPr>
              <a:t>ПОПОВ АЛЕКСАНДР ГРИГОРЬЕВИЧ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3" name="TextShape 5"/>
          <p:cNvSpPr txBox="1"/>
          <p:nvPr/>
        </p:nvSpPr>
        <p:spPr>
          <a:xfrm>
            <a:off x="2109240" y="4863600"/>
            <a:ext cx="1847880" cy="893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Заместитель главы администрации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Контакт: 8(42356)25-4-14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24" name="TextShape 6"/>
          <p:cNvSpPr txBox="1"/>
          <p:nvPr/>
        </p:nvSpPr>
        <p:spPr>
          <a:xfrm>
            <a:off x="4016880" y="4320000"/>
            <a:ext cx="2125080" cy="33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9" strike="noStrike">
                <a:solidFill>
                  <a:srgbClr val="3465a4"/>
                </a:solidFill>
                <a:latin typeface="Times New Roman"/>
              </a:rPr>
              <a:t>БУРДЮГ МАРИЯ АЛЕКСАНДРОВНА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5" name="TextShape 7"/>
          <p:cNvSpPr txBox="1"/>
          <p:nvPr/>
        </p:nvSpPr>
        <p:spPr>
          <a:xfrm>
            <a:off x="4276080" y="4798080"/>
            <a:ext cx="1837440" cy="131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Начальник отдела экономики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Контакт: 8(42356)25-1-94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26" name="TextShape 8"/>
          <p:cNvSpPr txBox="1"/>
          <p:nvPr/>
        </p:nvSpPr>
        <p:spPr>
          <a:xfrm>
            <a:off x="5968440" y="4320000"/>
            <a:ext cx="2125080" cy="53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9" strike="noStrike">
                <a:solidFill>
                  <a:srgbClr val="3465a4"/>
                </a:solidFill>
                <a:latin typeface="Times New Roman"/>
              </a:rPr>
              <a:t>БАГРЯНЦЕВА ГУЛЬНАРА ЧОРЫЕВНА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7" name="TextShape 9"/>
          <p:cNvSpPr txBox="1"/>
          <p:nvPr/>
        </p:nvSpPr>
        <p:spPr>
          <a:xfrm>
            <a:off x="6120000" y="4881960"/>
            <a:ext cx="1837440" cy="335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Начальник отдела архитектуры, градостроительства и ЖКХ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Контакт: 8(42356)25-8-53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28" name="TextShape 10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0D93729-C9F9-4CBE-8E0B-20736DE951AF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pic>
        <p:nvPicPr>
          <p:cNvPr id="229" name="Рисунок 1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230" name="CustomShape 11"/>
          <p:cNvSpPr/>
          <p:nvPr/>
        </p:nvSpPr>
        <p:spPr>
          <a:xfrm>
            <a:off x="7952040" y="4341960"/>
            <a:ext cx="212508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9" strike="noStrike">
                <a:solidFill>
                  <a:srgbClr val="3465a4"/>
                </a:solidFill>
                <a:latin typeface="Times New Roman"/>
              </a:rPr>
              <a:t>ВЫХРЕСТЮК НАТАЛЬЯ ВЛАДИМИРОВНА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1" name="CustomShape 12"/>
          <p:cNvSpPr/>
          <p:nvPr/>
        </p:nvSpPr>
        <p:spPr>
          <a:xfrm>
            <a:off x="8143920" y="4860000"/>
            <a:ext cx="1837440" cy="113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Специалист отдела по управлению муниципальным имуществом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Контакт: 8(42356)25-5-80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32" name="CustomShape 13"/>
          <p:cNvSpPr/>
          <p:nvPr/>
        </p:nvSpPr>
        <p:spPr>
          <a:xfrm>
            <a:off x="9900000" y="4320000"/>
            <a:ext cx="2125080" cy="5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9" strike="noStrike">
                <a:solidFill>
                  <a:srgbClr val="3465a4"/>
                </a:solidFill>
                <a:latin typeface="Times New Roman"/>
              </a:rPr>
              <a:t>СКВОРЦОВА АЛИНА АЛЕКСЕЕВНА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3" name="CustomShape 14"/>
          <p:cNvSpPr/>
          <p:nvPr/>
        </p:nvSpPr>
        <p:spPr>
          <a:xfrm>
            <a:off x="10080000" y="4883760"/>
            <a:ext cx="1793520" cy="12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Специалист отдела экономики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89" strike="noStrike">
                <a:solidFill>
                  <a:srgbClr val="5983b0"/>
                </a:solidFill>
                <a:latin typeface="Times New Roman"/>
              </a:rPr>
              <a:t>Контакт: 8(42356)25-1-94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2"/>
          <a:stretch/>
        </p:blipFill>
        <p:spPr>
          <a:xfrm>
            <a:off x="2160000" y="2340000"/>
            <a:ext cx="1798920" cy="179892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3"/>
          <a:stretch/>
        </p:blipFill>
        <p:spPr>
          <a:xfrm>
            <a:off x="180000" y="2340000"/>
            <a:ext cx="1798920" cy="179892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4"/>
          <a:stretch/>
        </p:blipFill>
        <p:spPr>
          <a:xfrm>
            <a:off x="4140000" y="2340000"/>
            <a:ext cx="1798920" cy="1798920"/>
          </a:xfrm>
          <a:prstGeom prst="rect">
            <a:avLst/>
          </a:prstGeom>
          <a:ln>
            <a:noFill/>
          </a:ln>
        </p:spPr>
      </p:pic>
      <p:pic>
        <p:nvPicPr>
          <p:cNvPr id="237" name="" descr=""/>
          <p:cNvPicPr/>
          <p:nvPr/>
        </p:nvPicPr>
        <p:blipFill>
          <a:blip r:embed="rId5"/>
          <a:stretch/>
        </p:blipFill>
        <p:spPr>
          <a:xfrm>
            <a:off x="6120000" y="2340000"/>
            <a:ext cx="1798920" cy="179892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6"/>
          <a:stretch/>
        </p:blipFill>
        <p:spPr>
          <a:xfrm>
            <a:off x="8100000" y="2338200"/>
            <a:ext cx="1798920" cy="179892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7"/>
          <a:stretch/>
        </p:blipFill>
        <p:spPr>
          <a:xfrm>
            <a:off x="10080000" y="2340000"/>
            <a:ext cx="1798920" cy="179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0440000" y="6356520"/>
            <a:ext cx="90576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44CEC72-C52A-4313-97CE-B06703363B5E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40000" y="1184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Преимущества Дальнереченского Мр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62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graphicFrame>
        <p:nvGraphicFramePr>
          <p:cNvPr id="63" name="Table 3"/>
          <p:cNvGraphicFramePr/>
          <p:nvPr/>
        </p:nvGraphicFramePr>
        <p:xfrm>
          <a:off x="388800" y="1286280"/>
          <a:ext cx="11604600" cy="5046480"/>
        </p:xfrm>
        <a:graphic>
          <a:graphicData uri="http://schemas.openxmlformats.org/drawingml/2006/table">
            <a:tbl>
              <a:tblPr/>
              <a:tblGrid>
                <a:gridCol w="3783960"/>
                <a:gridCol w="7821000"/>
              </a:tblGrid>
              <a:tr h="3448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Группы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Преимущества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</a:tr>
              <a:tr h="4028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Инфраструктура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Транспортная инфраструктура (дорожная сеть, общественный транспорт); социальная инфраструктура (детские сады, школы, дом творчества, ДЮСШ,спортплощадки, стадионы, ФАПы, 1 аптека, 1 амбулатория, розничные магазины).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Энергообеспеченность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Электросети, интернет по всему району, 4 водозаборные скважены с питьевой водой, ГРС, 18 котельных.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249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Географическое положение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Район расположен на западе края, в долине рек Уссури и Малиновки. На западе граничит с КНР, на севере  − с Пожарским, на востоке  − с Красноармейским, на юге  − с Чугуевским и Кировским районами, а также с Лесозаводским городским округом.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Северо-запад района  − низкогорье и мелкосопочник, разделённый широкими, местами заболоченными долинами крупных рек. На урезе р. Уссури находится самая низкая точка района  − 51,4 м. К юго–востоку, по направлению к истокам рек, высота гор увеличивается. Высшая точка района  − г. Перевальная 1414 м над уровнем моря. Она находится на хр. Первый перевал, по которому проходит граница с Красноармейским районом.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Кадровый потенциал                 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4200 человек экономически активного населения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804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Культурно-историческое наследие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Могила командира 1-го партизанского отряда Дальнереченского р-на В.Е.Дубова, погибшего в борьбе за советскую власть - с. Ариадное; братская могила 3 партизан, погибших в борьбе за советскую власть с. Боголюбовка; памятник воинам-землякам, погибшим в годы Великой Отечественной войны 1941-1945 гг. - с. Новотроицкое; здание, где находился штаб по формированию партизанского отряда и комитет оборонывакской долины - с. Ракитное; братская могила советских офицеров, погибших в борьбе с японскими милитаристами - с. Сальское; братская могила советских воинов, погибших в борьбе с японскими милитаристами - с. Сальское, сопка половинка; могила комсомольца Кравченко Л.Г., повторившего подвиг А.Матросова — с. Сальское; братская могила 3 партизан, казненных белогвардейцами — с. Сретенка.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Логистика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Дороги общего пользования, соединяющие Дальнереченский район с соседними районами Приморского края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Промышленное развитие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Строительство 2-х перекачивающих станций газа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Социальное развитие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Потребительский рынок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Особые условия ведения бизнеса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Научный потенциал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73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Инвестиционные площадки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7 инвестиционных площадок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36000" marR="36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10440000" y="6356520"/>
            <a:ext cx="90576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F24F1C5-5300-4F4D-9BAF-ABDCCB92021B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360000" y="4788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Социально-экономические показатели</a:t>
            </a:r>
            <a:br/>
            <a:r>
              <a:rPr b="0" lang="ru-RU" sz="1400" spc="89" strike="noStrike" cap="all">
                <a:solidFill>
                  <a:srgbClr val="3465a4"/>
                </a:solidFill>
                <a:latin typeface="Times New Roman"/>
              </a:rPr>
              <a:t>(тренды за 5 лет)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66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graphicFrame>
        <p:nvGraphicFramePr>
          <p:cNvPr id="67" name="Table 3"/>
          <p:cNvGraphicFramePr/>
          <p:nvPr/>
        </p:nvGraphicFramePr>
        <p:xfrm>
          <a:off x="180000" y="1440000"/>
          <a:ext cx="11634480" cy="4678920"/>
        </p:xfrm>
        <a:graphic>
          <a:graphicData uri="http://schemas.openxmlformats.org/drawingml/2006/table">
            <a:tbl>
              <a:tblPr/>
              <a:tblGrid>
                <a:gridCol w="3878280"/>
                <a:gridCol w="1292760"/>
                <a:gridCol w="1292760"/>
                <a:gridCol w="1292760"/>
                <a:gridCol w="3878280"/>
              </a:tblGrid>
              <a:tr h="1902240"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Объемы отгрузки продукции </a:t>
                      </a:r>
                      <a:r>
                        <a:rPr b="1" lang="en-US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/ </a:t>
                      </a: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услуг (млн. руб)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34,0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38,0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45,0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46,0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47,0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Инвестиции в основные средства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(млн. руб)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73,7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103,0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30,0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40,4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71,3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Среднесписочная численность работников организаций (чел.)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872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865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818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827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816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320">
                <a:tc rowSpan="2"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Динамика населения (чел.)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9362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9080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8875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8278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8026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Структура населения – возраст (чел.)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Структура населения – образование информация отсутствует</a:t>
                      </a: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21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Моложе трудоспособного возраста:</a:t>
                      </a: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2019 — 1937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1834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1804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1563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1481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Трудоспособный возраст: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4874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4730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4683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4511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4352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Старше трудоспособного возраста: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2551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2516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2388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2204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2193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47B64E-78E4-4460-88B4-375B104344A0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40000" y="4788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Социально-экономические показатели</a:t>
            </a:r>
            <a:br/>
            <a:r>
              <a:rPr b="0" lang="ru-RU" sz="1400" spc="89" strike="noStrike" cap="all">
                <a:solidFill>
                  <a:srgbClr val="3465a4"/>
                </a:solidFill>
                <a:latin typeface="Times New Roman"/>
              </a:rPr>
              <a:t>(тренды за 5 лет)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70" name="Рисунок 1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graphicFrame>
        <p:nvGraphicFramePr>
          <p:cNvPr id="71" name="Table 3"/>
          <p:cNvGraphicFramePr/>
          <p:nvPr/>
        </p:nvGraphicFramePr>
        <p:xfrm>
          <a:off x="354240" y="1689480"/>
          <a:ext cx="11634480" cy="2970360"/>
        </p:xfrm>
        <a:graphic>
          <a:graphicData uri="http://schemas.openxmlformats.org/drawingml/2006/table">
            <a:tbl>
              <a:tblPr/>
              <a:tblGrid>
                <a:gridCol w="3878280"/>
                <a:gridCol w="3878280"/>
                <a:gridCol w="3878280"/>
              </a:tblGrid>
              <a:tr h="16228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Средняя заработная плата(руб.)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33918,1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38734,7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39109,8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43781,7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50729,4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Объем платных услуг населению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(млн. руб)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13,5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6,6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19,2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21,0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14,7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Оборот общественного питания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(млн. руб)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3,8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4,0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4,5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5,2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7,8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47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Динамика собственных доходов бюджета (тыс. руб.)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123 502,89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140 490,50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149 238,43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170 051,48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  <a:ea typeface="Microsoft YaHei"/>
                        </a:rPr>
                        <a:t>2023 — 177 028,55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Количество субъектов предпринимательства (чел.)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212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203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169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177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186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Вод в действие жилых домов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(тыс. кв. м.)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0,9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0,7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0,5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0,6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0,4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A3193DE-3D8C-4ECF-8F95-79E25CB8C720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465840" y="-6408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РЕСУРСНАЯ БАЗА Дальнереченского мр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74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180000" y="900000"/>
            <a:ext cx="5933520" cy="15609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</a:rPr>
              <a:t>Трудовые ресурсы: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Экономически активное население - 4200 человек;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Не занятых трудовой деятельностью граждан, ищущих работу — 859 чел.;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Численность зарегистрированных безработных — 156 чел.;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- 217 человек занято в МСП.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900000" y="2564280"/>
            <a:ext cx="4990680" cy="3731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</a:rPr>
              <a:t>Природные ресурсы: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- 17 000 га используемых ЗУ, 5 000 га неиспользуемой земли, пригодной для с/х использования;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разведанные запасы полезных ископаемых — бурый уголь, ильменит, золото;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общераспространенные полезные ископаемые (гравий, щебень, песок, глина, известь, дресва, строительный камень);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водный ресурс (р. Малиновка, р. Большая Уссурка);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лесные ресурсы (дикоросы, лекарственные растения, кедрово-широколиственные леса, древесина);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лечебно-минеральные источники.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77" name="CustomShape 5"/>
          <p:cNvSpPr/>
          <p:nvPr/>
        </p:nvSpPr>
        <p:spPr>
          <a:xfrm>
            <a:off x="6139080" y="1373760"/>
            <a:ext cx="4990680" cy="2733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</a:rPr>
              <a:t>Инфраструктура, мощности: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- 7,8 км протяженность тепловых сетей;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- 18 котельных, из них 5 — дровяные, 4 автоматизированных модульных комплекса;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- 138 км протяженность электросетей;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- 8 км протяженность сетей водоснабжения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</a:rPr>
              <a:t>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78" name="CustomShape 6"/>
          <p:cNvSpPr/>
          <p:nvPr/>
        </p:nvSpPr>
        <p:spPr>
          <a:xfrm>
            <a:off x="6139080" y="4192200"/>
            <a:ext cx="4990680" cy="20786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</a:rPr>
              <a:t>Логистика: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- 278 км дорог краевого значения (гравийное покрытие);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</a:rPr>
              <a:t>- 169 км дорог местного значения, из них 33 км асфальтобетонного покрытия.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241640" y="116280"/>
            <a:ext cx="8832240" cy="13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Ключевые предприятия – компетенции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0620000" y="6356520"/>
            <a:ext cx="72576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531C462-836F-48E6-A5BA-E2DB4F957DB6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graphicFrame>
        <p:nvGraphicFramePr>
          <p:cNvPr id="81" name="Table 3"/>
          <p:cNvGraphicFramePr/>
          <p:nvPr/>
        </p:nvGraphicFramePr>
        <p:xfrm>
          <a:off x="2829960" y="1482480"/>
          <a:ext cx="9085320" cy="3007440"/>
        </p:xfrm>
        <a:graphic>
          <a:graphicData uri="http://schemas.openxmlformats.org/drawingml/2006/table">
            <a:tbl>
              <a:tblPr/>
              <a:tblGrid>
                <a:gridCol w="642600"/>
                <a:gridCol w="6035040"/>
                <a:gridCol w="2408040"/>
              </a:tblGrid>
              <a:tr h="344880"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Компания </a:t>
                      </a:r>
                      <a:r>
                        <a:rPr b="1" lang="en-US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/ </a:t>
                      </a: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КФХ </a:t>
                      </a:r>
                      <a:r>
                        <a:rPr b="1" lang="en-US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/</a:t>
                      </a: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ИП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Доля в экономике, 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</a:tr>
              <a:tr h="288360">
                <a:tc gridSpan="3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Сельское хозяйство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«ДаЛи»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5,3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2.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СХПК «Ореховский»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8,8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ГКФХ Калиновский А.Н.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5,1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4.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ГКФХ Подолякин В.А.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6,2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 gridSpan="3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лесозаготовки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Комелягин Д.Е.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18,8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Зуб А.В.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2,3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Жежеря С.Б.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1,1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 gridSpan="3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ремонт автомобильных дорог и мостовых сооружений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732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«СТРОЙТЕХНОЛОГИИ»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14,2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46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Ракитненский мастерский участок Дальнереченского участка Пожарского филиалаАО «ПримАвтоДор»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15,9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 gridSpan="3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энергетика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546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Участок №7 теплового района «Дальнереченский» филиала Лесозаводский ГКУП «Примтеплоэнерго»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6,8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" name="CustomShape 4"/>
          <p:cNvSpPr/>
          <p:nvPr/>
        </p:nvSpPr>
        <p:spPr>
          <a:xfrm>
            <a:off x="1540800" y="1005840"/>
            <a:ext cx="1139400" cy="528120"/>
          </a:xfrm>
          <a:custGeom>
            <a:avLst/>
            <a:gdLst/>
            <a:ahLst/>
            <a:rect l="l" t="t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  <a:effectLst>
            <a:outerShdw algn="ctr" blurRad="279360" dir="2700000" dist="37674" rotWithShape="0" sx="99000" sy="99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3" name="CustomShape 5"/>
          <p:cNvSpPr/>
          <p:nvPr/>
        </p:nvSpPr>
        <p:spPr>
          <a:xfrm>
            <a:off x="1540800" y="1105920"/>
            <a:ext cx="1139400" cy="2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</a:pPr>
            <a:r>
              <a:rPr b="1" lang="ru-RU" sz="1490" spc="-1" strike="noStrike">
                <a:solidFill>
                  <a:srgbClr val="414042"/>
                </a:solidFill>
                <a:latin typeface="Arial Black"/>
              </a:rPr>
              <a:t>9</a:t>
            </a:r>
            <a:endParaRPr b="0" lang="ru-RU" sz="1490" spc="-1" strike="noStrike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1540800" y="1319040"/>
            <a:ext cx="1139400" cy="13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790" spc="-1" strike="noStrike">
                <a:solidFill>
                  <a:srgbClr val="414042"/>
                </a:solidFill>
                <a:latin typeface="Arial Black"/>
                <a:ea typeface="Montserrat ExtraBold"/>
              </a:rPr>
              <a:t>компаний</a:t>
            </a:r>
            <a:endParaRPr b="0" lang="ru-RU" sz="790" spc="-1" strike="noStrike">
              <a:latin typeface="Arial"/>
            </a:endParaRPr>
          </a:p>
        </p:txBody>
      </p:sp>
      <p:sp>
        <p:nvSpPr>
          <p:cNvPr id="85" name="CustomShape 7"/>
          <p:cNvSpPr/>
          <p:nvPr/>
        </p:nvSpPr>
        <p:spPr>
          <a:xfrm>
            <a:off x="1540800" y="1678320"/>
            <a:ext cx="1139400" cy="529560"/>
          </a:xfrm>
          <a:custGeom>
            <a:avLst/>
            <a:gdLst/>
            <a:ahLst/>
            <a:rect l="l" t="t" r="r" b="b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  <a:effectLst>
            <a:outerShdw algn="ctr" blurRad="279360" dir="2700000" dist="37674" rotWithShape="0" sx="99000" sy="99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6" name="CustomShape 8"/>
          <p:cNvSpPr/>
          <p:nvPr/>
        </p:nvSpPr>
        <p:spPr>
          <a:xfrm>
            <a:off x="1540800" y="1735200"/>
            <a:ext cx="1139400" cy="2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</a:pPr>
            <a:r>
              <a:rPr b="1" lang="ru-RU" sz="1490" spc="-1" strike="noStrike">
                <a:solidFill>
                  <a:srgbClr val="414042"/>
                </a:solidFill>
                <a:latin typeface="Arial Black"/>
              </a:rPr>
              <a:t>80%+</a:t>
            </a:r>
            <a:endParaRPr b="0" lang="ru-RU" sz="1490" spc="-1" strike="noStrike">
              <a:latin typeface="Arial"/>
            </a:endParaRPr>
          </a:p>
        </p:txBody>
      </p:sp>
      <p:sp>
        <p:nvSpPr>
          <p:cNvPr id="87" name="CustomShape 9"/>
          <p:cNvSpPr/>
          <p:nvPr/>
        </p:nvSpPr>
        <p:spPr>
          <a:xfrm>
            <a:off x="1540800" y="1937520"/>
            <a:ext cx="1139400" cy="21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>
            <a:spAutoFit/>
          </a:bodyPr>
          <a:p>
            <a:pPr marL="11160" algn="ctr">
              <a:lnSpc>
                <a:spcPts val="788"/>
              </a:lnSpc>
              <a:spcBef>
                <a:spcPts val="88"/>
              </a:spcBef>
            </a:pPr>
            <a:r>
              <a:rPr b="1" lang="ru-RU" sz="839" spc="-1" strike="noStrike">
                <a:solidFill>
                  <a:srgbClr val="414042"/>
                </a:solidFill>
                <a:latin typeface="Arial Black"/>
              </a:rPr>
              <a:t>экономики территории</a:t>
            </a:r>
            <a:endParaRPr b="0" lang="ru-RU" sz="839" spc="-1" strike="noStrike">
              <a:latin typeface="Arial"/>
            </a:endParaRPr>
          </a:p>
        </p:txBody>
      </p:sp>
      <p:sp>
        <p:nvSpPr>
          <p:cNvPr id="88" name="CustomShape 10"/>
          <p:cNvSpPr/>
          <p:nvPr/>
        </p:nvSpPr>
        <p:spPr>
          <a:xfrm>
            <a:off x="1368000" y="3349440"/>
            <a:ext cx="7200" cy="265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2c3c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1"/>
          <p:cNvSpPr/>
          <p:nvPr/>
        </p:nvSpPr>
        <p:spPr>
          <a:xfrm>
            <a:off x="1282320" y="3346560"/>
            <a:ext cx="172080" cy="172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12"/>
          <p:cNvSpPr/>
          <p:nvPr/>
        </p:nvSpPr>
        <p:spPr>
          <a:xfrm>
            <a:off x="1282320" y="5824440"/>
            <a:ext cx="172080" cy="1720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91" name="CustomShape 13"/>
          <p:cNvSpPr/>
          <p:nvPr/>
        </p:nvSpPr>
        <p:spPr>
          <a:xfrm>
            <a:off x="1448640" y="3324600"/>
            <a:ext cx="1257840" cy="44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Отраслевые </a:t>
            </a:r>
            <a:endParaRPr b="0" lang="ru-RU" sz="900" spc="-1" strike="noStrike"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компетенции </a:t>
            </a:r>
            <a:endParaRPr b="0" lang="ru-RU" sz="900" spc="-1" strike="noStrike"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МО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92" name="CustomShape 14"/>
          <p:cNvSpPr/>
          <p:nvPr/>
        </p:nvSpPr>
        <p:spPr>
          <a:xfrm>
            <a:off x="1418040" y="4524840"/>
            <a:ext cx="1324440" cy="2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Компетенции </a:t>
            </a:r>
            <a:endParaRPr b="0" lang="ru-RU" sz="900" spc="-1" strike="noStrike"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бизнеса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93" name="CustomShape 15"/>
          <p:cNvSpPr/>
          <p:nvPr/>
        </p:nvSpPr>
        <p:spPr>
          <a:xfrm>
            <a:off x="1395720" y="5683320"/>
            <a:ext cx="1363680" cy="44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Носители </a:t>
            </a:r>
            <a:endParaRPr b="0" lang="ru-RU" sz="900" spc="-1" strike="noStrike"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компетенций</a:t>
            </a:r>
            <a:endParaRPr b="0" lang="ru-RU" sz="900" spc="-1" strike="noStrike"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– </a:t>
            </a:r>
            <a:r>
              <a:rPr b="1" lang="ru-RU" sz="900" spc="-1" strike="noStrike">
                <a:solidFill>
                  <a:srgbClr val="414042"/>
                </a:solidFill>
                <a:latin typeface="Arial Black"/>
              </a:rPr>
              <a:t>персонал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94" name="CustomShape 16"/>
          <p:cNvSpPr/>
          <p:nvPr/>
        </p:nvSpPr>
        <p:spPr>
          <a:xfrm>
            <a:off x="1282320" y="4582800"/>
            <a:ext cx="172080" cy="17208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95" name="Рисунок 19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6868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ПЕРСПЕКТИВЫ действующего бизнеса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97" name="Table 2"/>
          <p:cNvGraphicFramePr/>
          <p:nvPr/>
        </p:nvGraphicFramePr>
        <p:xfrm>
          <a:off x="575640" y="1869840"/>
          <a:ext cx="10514520" cy="2835360"/>
        </p:xfrm>
        <a:graphic>
          <a:graphicData uri="http://schemas.openxmlformats.org/drawingml/2006/table">
            <a:tbl>
              <a:tblPr/>
              <a:tblGrid>
                <a:gridCol w="4605120"/>
                <a:gridCol w="1775520"/>
                <a:gridCol w="1742760"/>
                <a:gridCol w="2391480"/>
              </a:tblGrid>
              <a:tr h="344880">
                <a:tc gridSpan="4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89" strike="noStrike" cap="all">
                          <a:solidFill>
                            <a:srgbClr val="3465a4"/>
                          </a:solidFill>
                          <a:latin typeface="Times New Roman"/>
                        </a:rPr>
                        <a:t>Структура экономики по видам экономической деятельности, %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43240"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Основные виды экономической деятельности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Настоящее время, доля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Перспектива,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доля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Ожидание изменения ассортимента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dee6ef"/>
                    </a:solidFill>
                  </a:tcPr>
                </a:tc>
              </a:tr>
              <a:tr h="28836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Добыча полезных ископаемых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0%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Новая продукция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7804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Сельское хозяйство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40%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50%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Изменение структуры ассортимента (переориентирование продукции)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Обрабатывающее производство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15%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Новая продукция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Организация сбора и утилизации отходов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5%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10%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Развитие ассортимента услуг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Итого (не менее 80% экономики МО)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8" name="TextShape 3"/>
          <p:cNvSpPr txBox="1"/>
          <p:nvPr/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latin typeface="Arial"/>
              </a:rPr>
              <a:t>20ГГ</a:t>
            </a:r>
            <a:endParaRPr b="0" lang="ru-RU" sz="900" spc="-1" strike="noStrike">
              <a:latin typeface="Times New Roman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latin typeface="Arial"/>
              </a:rPr>
              <a:t>Презентация</a:t>
            </a:r>
            <a:endParaRPr b="0" lang="ru-RU" sz="900" spc="-1" strike="noStrike">
              <a:latin typeface="Times New Roman"/>
            </a:endParaRPr>
          </a:p>
        </p:txBody>
      </p:sp>
      <p:sp>
        <p:nvSpPr>
          <p:cNvPr id="100" name="TextShape 5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B5EA3C8-A84F-45E5-9EC3-57524A1A170A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01" name="TextShape 6"/>
          <p:cNvSpPr txBox="1"/>
          <p:nvPr/>
        </p:nvSpPr>
        <p:spPr>
          <a:xfrm>
            <a:off x="540000" y="1250640"/>
            <a:ext cx="7101000" cy="545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Ожидаемые изменения структуры экономики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(по результатам интервью с ключевыми компаниями)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02" name="Рисунок 12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58600" y="365040"/>
            <a:ext cx="10507680" cy="131760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9" strike="noStrike" cap="all">
                <a:solidFill>
                  <a:srgbClr val="3465a4"/>
                </a:solidFill>
                <a:latin typeface="Times New Roman"/>
              </a:rPr>
              <a:t>РЕАЛИЗУЕМЫЕ ИНВЕСТИЦИОННЫЕ ПРОЕКТЫ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04" name="Table 2"/>
          <p:cNvGraphicFramePr/>
          <p:nvPr/>
        </p:nvGraphicFramePr>
        <p:xfrm>
          <a:off x="165960" y="1818000"/>
          <a:ext cx="11793960" cy="3718080"/>
        </p:xfrm>
        <a:graphic>
          <a:graphicData uri="http://schemas.openxmlformats.org/drawingml/2006/table">
            <a:tbl>
              <a:tblPr/>
              <a:tblGrid>
                <a:gridCol w="3535920"/>
                <a:gridCol w="2815560"/>
                <a:gridCol w="1496880"/>
                <a:gridCol w="1805040"/>
                <a:gridCol w="2140920"/>
              </a:tblGrid>
              <a:tr h="344880">
                <a:tc gridSpan="5"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89" strike="noStrike" cap="all">
                          <a:solidFill>
                            <a:srgbClr val="3465a4"/>
                          </a:solidFill>
                          <a:latin typeface="Times New Roman"/>
                        </a:rPr>
                        <a:t>Краткая характеристика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681480"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Суть проекта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Владелец (предприятие)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Сумма инвестиций, млн. руб.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Количество создаваемых рабочих мест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Ожидание влияние на развитие МО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61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«Магистральный газопровод Сахалин-Хабаровск-Владивосток»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«Газпром Трансгаз Томск»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1 800,00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Процесс строительства до 700 чел; эксплуатация — 70 чел.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Налоги, новые рабочие места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61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Строительство зерносушильного комплекса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«Да Ли»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25,00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Увеличение посевной площади кукурузы на 1000 га.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46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«Строительство резервной нити трубопровода Транснефть - Дальний Восток»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«Транснефть — Дальний Восток»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1 200,00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Процесс строительства -150 чел.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Новые рабочие места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46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Разработка Ариадненского месторождения Ильменита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«ИТЕР»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1 200,00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Налоги, новые рабочие места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612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Обустройство «Дома престарелых» в с. Стретенка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Автономная некоммерческая организация социальной поддержки населения «Верба»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1,5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Новые рабочие места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4680"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Геологоразведочные работы месторождения золота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«Малиновское»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396,0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Налоги, новые рабочие места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5" name="TextShape 3"/>
          <p:cNvSpPr txBox="1"/>
          <p:nvPr/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17390B9-8DC0-48B3-BB39-EBD75DD6DFF5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06" name="TextShape 4"/>
          <p:cNvSpPr txBox="1"/>
          <p:nvPr/>
        </p:nvSpPr>
        <p:spPr>
          <a:xfrm>
            <a:off x="720000" y="1250640"/>
            <a:ext cx="7101000" cy="725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Сопровождаемые инвестиционные проекты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на уровне региона и МР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07" name="Рисунок 12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9080" cy="138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5307</TotalTime>
  <Application>LibreOffice/6.4.4.2$Linux_X86_64 LibreOffice_project/40$Build-2</Application>
  <Words>6519</Words>
  <Paragraphs>1198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2023-03-07T09:44:22Z</dcterms:created>
  <dc:creator>Anton Yazovskikh</dc:creator>
  <dc:description/>
  <dc:language>ru-RU</dc:language>
  <cp:lastModifiedBy/>
  <cp:lastPrinted>2024-04-12T11:57:20Z</cp:lastPrinted>
  <dcterms:modified xsi:type="dcterms:W3CDTF">2024-04-24T17:03:29Z</dcterms:modified>
  <cp:revision>483</cp:revision>
  <dc:subject/>
  <dc:title>Презентация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0x010100AB50C224A1D82F49BC6E55EC1EF1A344</vt:lpwstr>
  </property>
  <property fmtid="{D5CDD505-2E9C-101B-9397-08002B2CF9AE}" pid="4" name="Notes">
    <vt:i4>26</vt:i4>
  </property>
  <property fmtid="{D5CDD505-2E9C-101B-9397-08002B2CF9AE}" pid="5" name="PresentationFormat">
    <vt:lpwstr>Широкоэкранный</vt:lpwstr>
  </property>
  <property fmtid="{D5CDD505-2E9C-101B-9397-08002B2CF9AE}" pid="6" name="Slides">
    <vt:i4>43</vt:i4>
  </property>
</Properties>
</file>