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charts/chart2.xml" ContentType="application/vnd.openxmlformats-officedocument.drawingml.chart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invertIfNegative val="0"/>
          <c:dPt>
            <c:idx val="0"/>
            <c:invertIfNegative val="0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2"/>
            <c:invertIfNegative val="0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3"/>
            <c:invertIfNegative val="0"/>
            <c:spPr>
              <a:solidFill>
                <a:srgbClr val="4f81bd"/>
              </a:solidFill>
              <a:ln w="0">
                <a:noFill/>
              </a:ln>
            </c:spPr>
          </c:dPt>
          <c:dLbls>
            <c:numFmt formatCode="General" sourceLinked="0"/>
            <c:dLbl>
              <c:idx val="0"/>
              <c:numFmt formatCode="General" sourceLinked="0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tx>
                <c:rich>
                  <a:bodyPr/>
                  <a:p>
                    <a:r>
                      <a:rPr b="0" lang="en-US" sz="12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1</a:t>
                    </a:r>
                    <a:r>
                      <a:rPr b="0" lang="ru-RU" sz="12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2"/>
              <c:numFmt formatCode="General" sourceLinked="0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2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3"/>
              <c:numFmt formatCode="General" sourceLinked="0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2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0" sz="1200" spc="-1" strike="noStrike">
                    <a:solidFill>
                      <a:srgbClr val="000000"/>
                    </a:solidFill>
                    <a:latin typeface="Times New Roman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Иные мероприятия , направленные на преодоление трудной жизненной ситуации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12</c:v>
                </c:pt>
                <c:pt idx="1">
                  <c:v>3</c:v>
                </c:pt>
                <c:pt idx="2">
                  <c:v>2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c0504d"/>
            </a:solidFill>
            <a:ln w="0">
              <a:noFill/>
            </a:ln>
          </c:spPr>
          <c:invertIfNegative val="0"/>
          <c:dPt>
            <c:idx val="0"/>
            <c:invertIfNegative val="0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1"/>
            <c:invertIfNegative val="0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invertIfNegative val="0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3"/>
            <c:invertIfNegative val="0"/>
            <c:spPr>
              <a:solidFill>
                <a:srgbClr val="c0504d"/>
              </a:solidFill>
              <a:ln w="0">
                <a:noFill/>
              </a:ln>
            </c:spPr>
          </c:dPt>
          <c:dLbls>
            <c:numFmt formatCode="General" sourceLinked="0"/>
            <c:dLbl>
              <c:idx val="0"/>
              <c:numFmt formatCode="General" sourceLinked="0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2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15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1"/>
              <c:numFmt formatCode="General" sourceLinked="0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2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2"/>
              <c:numFmt formatCode="General" sourceLinked="0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tx>
                <c:rich>
                  <a:bodyPr/>
                  <a:p>
                    <a:r>
                      <a:rPr b="0" lang="en-US" sz="12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3"/>
              <c:numFmt formatCode="General" sourceLinked="0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2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0" sz="1200" spc="-1" strike="noStrike">
                    <a:solidFill>
                      <a:srgbClr val="000000"/>
                    </a:solidFill>
                    <a:latin typeface="Times New Roman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Иные мероприятия , направленные на преодоление трудной жизненной ситуации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15</c:v>
                </c:pt>
                <c:pt idx="1">
                  <c:v>3</c:v>
                </c:pt>
                <c:pt idx="2">
                  <c:v>1</c:v>
                </c:pt>
                <c:pt idx="3">
                  <c:v>7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bbb59"/>
            </a:solidFill>
            <a:ln w="0">
              <a:noFill/>
            </a:ln>
          </c:spPr>
          <c:invertIfNegative val="0"/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Иные мероприятия , направленные на преодоление трудной жизненной ситуации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65091660"/>
        <c:axId val="26592978"/>
      </c:barChart>
      <c:catAx>
        <c:axId val="650916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cap="rnd"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26592978"/>
        <c:crosses val="autoZero"/>
        <c:auto val="1"/>
        <c:lblAlgn val="ctr"/>
        <c:lblOffset val="100"/>
        <c:noMultiLvlLbl val="0"/>
      </c:catAx>
      <c:valAx>
        <c:axId val="26592978"/>
        <c:scaling>
          <c:orientation val="minMax"/>
          <c:max val="15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cap="rnd"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65091660"/>
        <c:crosses val="autoZero"/>
        <c:crossBetween val="between"/>
        <c:majorUnit val="1"/>
      </c:valAx>
      <c:spPr>
        <a:noFill/>
        <a:ln w="0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283913130650335"/>
          <c:y val="0.864172915885514"/>
          <c:w val="0.373494276757072"/>
          <c:h val="0.132048495242134"/>
        </c:manualLayout>
      </c:layout>
      <c:overlay val="0"/>
      <c:spPr>
        <a:noFill/>
        <a:ln w="0">
          <a:noFill/>
        </a:ln>
      </c:spPr>
      <c:txPr>
        <a:bodyPr/>
        <a:lstStyle/>
        <a:p>
          <a:pPr>
            <a:defRPr b="0" sz="11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6554D7F-AF77-4286-AECD-9A5F2E1A255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D1DEAF-636B-435D-9AED-0BAFA826E6A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1B5FCB-9EF2-4A7F-BA46-ED8DDC12331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BE221A-E359-4088-B82D-E4CDAD8DBCE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B15730-BED2-4A3F-B666-8E9E451E746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EAC7F3A-0F6B-472E-8244-DFD845AA63F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BB67D5-AD02-438C-B76E-DCF3824DF04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1517C7-49E2-44D7-A3BF-F7B14169E79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0F1B45-38B9-44B0-9B92-B66CB9B5729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50F66C-3650-4668-AE6C-630638AAD92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4FC4E78-A465-4270-9E6E-8F6CA790A02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ADC94D-4778-4C6B-9254-E58C1030E56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b050">
            <a:alpha val="15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EF20685-142B-4659-BF3F-9E4C40743A76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"/>
          <p:cNvSpPr/>
          <p:nvPr/>
        </p:nvSpPr>
        <p:spPr>
          <a:xfrm>
            <a:off x="1143000" y="228600"/>
            <a:ext cx="7467120" cy="91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  <a:tabLst>
                <a:tab algn="ctr" pos="2970000"/>
                <a:tab algn="r" pos="594036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Calibri"/>
              </a:rPr>
              <a:t>Динамика государственной социальной помощи на основании 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ctr" pos="2970000"/>
                <a:tab algn="r" pos="594036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Calibri"/>
              </a:rPr>
              <a:t>социального контракта по мероприятиям за 3 квартал 2023 года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ctr" pos="2970000"/>
                <a:tab algn="r" pos="594036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Calibri"/>
              </a:rPr>
              <a:t>(заключено контрактов)</a:t>
            </a:r>
            <a:endParaRPr b="0" lang="ru-RU" sz="1800" spc="-1" strike="noStrike">
              <a:latin typeface="Arial"/>
            </a:endParaRPr>
          </a:p>
        </p:txBody>
      </p:sp>
      <p:graphicFrame>
        <p:nvGraphicFramePr>
          <p:cNvPr id="40" name="Диаграмма 4"/>
          <p:cNvGraphicFramePr/>
          <p:nvPr/>
        </p:nvGraphicFramePr>
        <p:xfrm>
          <a:off x="990720" y="1066680"/>
          <a:ext cx="7391160" cy="2077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41" name="Picture 2" descr="C:\Users\GlEkonom\Desktop\Документы\Бедность снижение СОЦИАЛЬНЫЙ КОНТРАКТ\2023\Памятки\ИНФОРГРАФИКА 2023.jpeg"/>
          <p:cNvPicPr/>
          <p:nvPr/>
        </p:nvPicPr>
        <p:blipFill>
          <a:blip r:embed="rId2"/>
          <a:stretch/>
        </p:blipFill>
        <p:spPr>
          <a:xfrm>
            <a:off x="380880" y="3124080"/>
            <a:ext cx="8497800" cy="3580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467</TotalTime>
  <Application>LibreOffice/7.3.3.2$Windows_X86_64 LibreOffice_project/d1d0ea68f081ee2800a922cac8f79445e4603348</Application>
  <AppVersion>15.0000</AppVersion>
  <Words>28</Words>
  <Paragraphs>10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2020-04-02T06:12:32Z</dcterms:created>
  <dc:creator>GlEkonom</dc:creator>
  <dc:description/>
  <dc:language>ru-RU</dc:language>
  <cp:lastModifiedBy/>
  <dcterms:modified xsi:type="dcterms:W3CDTF">2023-11-13T17:28:55Z</dcterms:modified>
  <cp:revision>69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1</vt:i4>
  </property>
</Properties>
</file>