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F8D8"/>
    <a:srgbClr val="F9F9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Поиск работы (трудоустройство)</c:v>
                </c:pt>
                <c:pt idx="1">
                  <c:v>Ведение ЛПХ</c:v>
                </c:pt>
                <c:pt idx="2">
                  <c:v>Осуществление ИП</c:v>
                </c:pt>
                <c:pt idx="3">
                  <c:v>Иные мероприятия , направленные на преодоление трудной жизненной ситуации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13</c:v>
                </c:pt>
                <c:pt idx="1">
                  <c:v>3</c:v>
                </c:pt>
                <c:pt idx="2">
                  <c:v>3</c:v>
                </c:pt>
                <c:pt idx="3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A85-4547-B921-5BCBE95D1C2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19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mtClean="0"/>
                      <a:t>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Поиск работы (трудоустройство)</c:v>
                </c:pt>
                <c:pt idx="1">
                  <c:v>Ведение ЛПХ</c:v>
                </c:pt>
                <c:pt idx="2">
                  <c:v>Осуществление ИП</c:v>
                </c:pt>
                <c:pt idx="3">
                  <c:v>Иные мероприятия , направленные на преодоление трудной жизненной ситуации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14</c:v>
                </c:pt>
                <c:pt idx="1">
                  <c:v>3</c:v>
                </c:pt>
                <c:pt idx="2">
                  <c:v>1</c:v>
                </c:pt>
                <c:pt idx="3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A85-4547-B921-5BCBE95D1C2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Поиск работы (трудоустройство)</c:v>
                </c:pt>
                <c:pt idx="1">
                  <c:v>Ведение ЛПХ</c:v>
                </c:pt>
                <c:pt idx="2">
                  <c:v>Осуществление ИП</c:v>
                </c:pt>
                <c:pt idx="3">
                  <c:v>Иные мероприятия , направленные на преодоление трудной жизненной ситуации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A85-4547-B921-5BCBE95D1C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0265088"/>
        <c:axId val="110266624"/>
      </c:barChart>
      <c:catAx>
        <c:axId val="1102650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0266624"/>
        <c:crosses val="autoZero"/>
        <c:auto val="1"/>
        <c:lblAlgn val="ctr"/>
        <c:lblOffset val="100"/>
        <c:noMultiLvlLbl val="0"/>
      </c:catAx>
      <c:valAx>
        <c:axId val="110266624"/>
        <c:scaling>
          <c:orientation val="minMax"/>
          <c:max val="15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0"/>
        <c:majorTickMark val="out"/>
        <c:minorTickMark val="none"/>
        <c:tickLblPos val="nextTo"/>
        <c:crossAx val="110265088"/>
        <c:crosses val="autoZero"/>
        <c:crossBetween val="between"/>
        <c:majorUnit val="1"/>
      </c:valAx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28391313065033541"/>
          <c:y val="0.86417291588551426"/>
          <c:w val="0.37349427675707197"/>
          <c:h val="0.13204849524213377"/>
        </c:manualLayout>
      </c:layout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3000" y="228600"/>
            <a:ext cx="7467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2969895" algn="ctr"/>
                <a:tab pos="5940425" algn="r"/>
              </a:tabLst>
            </a:pPr>
            <a:r>
              <a:rPr lang="ru-RU" b="1" dirty="0">
                <a:ea typeface="Calibri"/>
                <a:cs typeface="Times New Roman"/>
              </a:rPr>
              <a:t>Д</a:t>
            </a:r>
            <a:r>
              <a:rPr lang="ru-RU" b="1" dirty="0" smtClean="0">
                <a:ea typeface="Calibri"/>
                <a:cs typeface="Times New Roman"/>
              </a:rPr>
              <a:t>инамика государственной социальной помощи </a:t>
            </a:r>
            <a:r>
              <a:rPr lang="ru-RU" b="1" dirty="0">
                <a:ea typeface="Calibri"/>
                <a:cs typeface="Times New Roman"/>
              </a:rPr>
              <a:t>на основании </a:t>
            </a:r>
            <a:endParaRPr lang="ru-RU" sz="1400" dirty="0"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  <a:tabLst>
                <a:tab pos="2969895" algn="ctr"/>
                <a:tab pos="5940425" algn="r"/>
              </a:tabLst>
            </a:pPr>
            <a:r>
              <a:rPr lang="ru-RU" b="1" dirty="0">
                <a:ea typeface="Calibri"/>
                <a:cs typeface="Times New Roman"/>
              </a:rPr>
              <a:t>социального контракта по мероприятиям </a:t>
            </a:r>
            <a:r>
              <a:rPr lang="ru-RU" b="1" dirty="0" smtClean="0">
                <a:ea typeface="Calibri"/>
                <a:cs typeface="Times New Roman"/>
              </a:rPr>
              <a:t>за </a:t>
            </a:r>
            <a:r>
              <a:rPr lang="ru-RU" b="1" dirty="0" smtClean="0">
                <a:ea typeface="Calibri"/>
                <a:cs typeface="Times New Roman"/>
              </a:rPr>
              <a:t>9 месяцев 2022 </a:t>
            </a:r>
            <a:r>
              <a:rPr lang="ru-RU" b="1" dirty="0" smtClean="0">
                <a:ea typeface="Calibri"/>
                <a:cs typeface="Times New Roman"/>
              </a:rPr>
              <a:t>года (заключено контрактов)</a:t>
            </a:r>
            <a:endParaRPr lang="ru-RU" sz="1400" dirty="0">
              <a:ea typeface="Calibri"/>
              <a:cs typeface="Times New Roman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159463726"/>
              </p:ext>
            </p:extLst>
          </p:nvPr>
        </p:nvGraphicFramePr>
        <p:xfrm>
          <a:off x="990600" y="1066802"/>
          <a:ext cx="7391400" cy="20779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6" name="Picture 2" descr="C:\Users\GlEkonom\Desktop\Документы\Бедность снижение СОЦИАЛЬНЫЙ КОНТРАКТ\2022\Памятки\Изменения выплат с 01 июня 2022\Инфографика соц контракт с 01.06.202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144795"/>
            <a:ext cx="8991600" cy="3637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460</TotalTime>
  <Words>21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GlEkonom</dc:creator>
  <cp:lastModifiedBy>GlEkonom</cp:lastModifiedBy>
  <cp:revision>62</cp:revision>
  <dcterms:created xsi:type="dcterms:W3CDTF">2020-04-02T06:12:32Z</dcterms:created>
  <dcterms:modified xsi:type="dcterms:W3CDTF">2022-10-02T23:48:32Z</dcterms:modified>
</cp:coreProperties>
</file>