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sldIdLst>
    <p:sldId id="323" r:id="rId2"/>
    <p:sldId id="272" r:id="rId3"/>
    <p:sldId id="280" r:id="rId4"/>
    <p:sldId id="273" r:id="rId5"/>
    <p:sldId id="290" r:id="rId6"/>
    <p:sldId id="291" r:id="rId7"/>
    <p:sldId id="292" r:id="rId8"/>
    <p:sldId id="307" r:id="rId9"/>
    <p:sldId id="293" r:id="rId10"/>
    <p:sldId id="294" r:id="rId11"/>
    <p:sldId id="295" r:id="rId12"/>
    <p:sldId id="296" r:id="rId13"/>
    <p:sldId id="270" r:id="rId14"/>
    <p:sldId id="268" r:id="rId15"/>
    <p:sldId id="274" r:id="rId16"/>
    <p:sldId id="324" r:id="rId17"/>
    <p:sldId id="289" r:id="rId18"/>
    <p:sldId id="304" r:id="rId19"/>
    <p:sldId id="305" r:id="rId20"/>
    <p:sldId id="320" r:id="rId21"/>
    <p:sldId id="282" r:id="rId22"/>
    <p:sldId id="285" r:id="rId23"/>
    <p:sldId id="288" r:id="rId24"/>
    <p:sldId id="309" r:id="rId25"/>
    <p:sldId id="321" r:id="rId26"/>
    <p:sldId id="322" r:id="rId27"/>
    <p:sldId id="281" r:id="rId28"/>
    <p:sldId id="283" r:id="rId29"/>
    <p:sldId id="311" r:id="rId30"/>
    <p:sldId id="256" r:id="rId31"/>
    <p:sldId id="319" r:id="rId32"/>
    <p:sldId id="263" r:id="rId33"/>
    <p:sldId id="265" r:id="rId34"/>
    <p:sldId id="266" r:id="rId35"/>
    <p:sldId id="276" r:id="rId36"/>
    <p:sldId id="277" r:id="rId37"/>
    <p:sldId id="284" r:id="rId38"/>
    <p:sldId id="306" r:id="rId39"/>
    <p:sldId id="297" r:id="rId40"/>
    <p:sldId id="299" r:id="rId41"/>
    <p:sldId id="29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00"/>
    <a:srgbClr val="FFFFCC"/>
    <a:srgbClr val="FFFF99"/>
    <a:srgbClr val="CC6600"/>
    <a:srgbClr val="FF9900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535" autoAdjust="0"/>
    <p:restoredTop sz="96087" autoAdjust="0"/>
  </p:normalViewPr>
  <p:slideViewPr>
    <p:cSldViewPr>
      <p:cViewPr>
        <p:scale>
          <a:sx n="90" d="100"/>
          <a:sy n="90" d="100"/>
        </p:scale>
        <p:origin x="-1326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102;&#1083;&#1103;\Desktop\&#1076;&#1083;&#1103;%20&#1087;&#1088;&#1077;&#1079;&#1077;&#1085;&#1090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&#1102;&#1083;&#1103;\Desktop\&#1076;&#1083;&#1103;%20&#1087;&#1088;&#1077;&#1079;&#1077;&#1085;&#1090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plotArea>
      <c:layout>
        <c:manualLayout>
          <c:layoutTarget val="inner"/>
          <c:xMode val="edge"/>
          <c:yMode val="edge"/>
          <c:x val="0.14766713826188291"/>
          <c:y val="0.11583296351786661"/>
          <c:w val="0.85233284090220851"/>
          <c:h val="0.84784842791380388"/>
        </c:manualLayout>
      </c:layout>
      <c:barChart>
        <c:barDir val="bar"/>
        <c:grouping val="clustered"/>
        <c:ser>
          <c:idx val="0"/>
          <c:order val="0"/>
          <c:tx>
            <c:strRef>
              <c:f>Лист1!$C$9</c:f>
              <c:strCache>
                <c:ptCount val="1"/>
                <c:pt idx="0">
                  <c:v>Умершиие</c:v>
                </c:pt>
              </c:strCache>
            </c:strRef>
          </c:tx>
          <c:dLbls>
            <c:showVal val="1"/>
          </c:dLbls>
          <c:cat>
            <c:numRef>
              <c:f>Лист1!$B$10:$B$12</c:f>
              <c:numCache>
                <c:formatCode>General</c:formatCode>
                <c:ptCount val="3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</c:numCache>
            </c:numRef>
          </c:cat>
          <c:val>
            <c:numRef>
              <c:f>Лист1!$C$10:$C$12</c:f>
              <c:numCache>
                <c:formatCode>General</c:formatCode>
                <c:ptCount val="3"/>
                <c:pt idx="0">
                  <c:v>130</c:v>
                </c:pt>
                <c:pt idx="1">
                  <c:v>152</c:v>
                </c:pt>
                <c:pt idx="2">
                  <c:v>159</c:v>
                </c:pt>
              </c:numCache>
            </c:numRef>
          </c:val>
        </c:ser>
        <c:ser>
          <c:idx val="1"/>
          <c:order val="1"/>
          <c:tx>
            <c:strRef>
              <c:f>Лист1!$D$9</c:f>
              <c:strCache>
                <c:ptCount val="1"/>
                <c:pt idx="0">
                  <c:v>Родившиеся </c:v>
                </c:pt>
              </c:strCache>
            </c:strRef>
          </c:tx>
          <c:dLbls>
            <c:showVal val="1"/>
          </c:dLbls>
          <c:cat>
            <c:numRef>
              <c:f>Лист1!$B$10:$B$12</c:f>
              <c:numCache>
                <c:formatCode>General</c:formatCode>
                <c:ptCount val="3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</c:numCache>
            </c:numRef>
          </c:cat>
          <c:val>
            <c:numRef>
              <c:f>Лист1!$D$10:$D$12</c:f>
              <c:numCache>
                <c:formatCode>General</c:formatCode>
                <c:ptCount val="3"/>
                <c:pt idx="0">
                  <c:v>106</c:v>
                </c:pt>
                <c:pt idx="1">
                  <c:v>93</c:v>
                </c:pt>
                <c:pt idx="2">
                  <c:v>105</c:v>
                </c:pt>
              </c:numCache>
            </c:numRef>
          </c:val>
        </c:ser>
        <c:dLbls>
          <c:showVal val="1"/>
        </c:dLbls>
        <c:overlap val="-25"/>
        <c:axId val="118373376"/>
        <c:axId val="118399744"/>
      </c:barChart>
      <c:catAx>
        <c:axId val="118373376"/>
        <c:scaling>
          <c:orientation val="minMax"/>
        </c:scaling>
        <c:axPos val="l"/>
        <c:numFmt formatCode="General" sourceLinked="1"/>
        <c:majorTickMark val="none"/>
        <c:tickLblPos val="nextTo"/>
        <c:crossAx val="118399744"/>
        <c:crosses val="autoZero"/>
        <c:auto val="1"/>
        <c:lblAlgn val="ctr"/>
        <c:lblOffset val="100"/>
      </c:catAx>
      <c:valAx>
        <c:axId val="118399744"/>
        <c:scaling>
          <c:orientation val="minMax"/>
        </c:scaling>
        <c:delete val="1"/>
        <c:axPos val="b"/>
        <c:numFmt formatCode="General" sourceLinked="1"/>
        <c:tickLblPos val="nextTo"/>
        <c:crossAx val="118373376"/>
        <c:crosses val="autoZero"/>
        <c:crossBetween val="between"/>
      </c:valAx>
    </c:plotArea>
    <c:legend>
      <c:legendPos val="t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2.6199657363888629E-2"/>
          <c:y val="8.2341269841269812E-2"/>
          <c:w val="0.61520114329108633"/>
          <c:h val="0.84129971766804545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53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6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Percent val="1"/>
            </c:dLbl>
            <c:dLbl>
              <c:idx val="2"/>
              <c:layout>
                <c:manualLayout>
                  <c:x val="4.8387227300405428E-2"/>
                  <c:y val="0.1229796897578750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showPercent val="1"/>
          </c:dLbls>
          <c:cat>
            <c:strRef>
              <c:f>Лист1!$B$2:$B$4</c:f>
              <c:strCache>
                <c:ptCount val="3"/>
                <c:pt idx="0">
                  <c:v>Трудоспособного возраста </c:v>
                </c:pt>
                <c:pt idx="1">
                  <c:v>Моложе трудоспособного возраста </c:v>
                </c:pt>
                <c:pt idx="2">
                  <c:v>Старше трудоспособного возраста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5.0219999999999985</c:v>
                </c:pt>
                <c:pt idx="1">
                  <c:v>2.0189999999999997</c:v>
                </c:pt>
                <c:pt idx="2">
                  <c:v>2.5349999999999997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49912774624327338"/>
          <c:y val="0.14308711411073621"/>
          <c:w val="0.48903799246904867"/>
          <c:h val="0.8210287780474516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096930034503739"/>
          <c:y val="0.19820589093030044"/>
          <c:w val="0.46933960814733433"/>
          <c:h val="0.80179410906969961"/>
        </c:manualLayout>
      </c:layout>
      <c:pie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42,5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Percent val="1"/>
            </c:dLbl>
            <c:dLbl>
              <c:idx val="2"/>
              <c:layout>
                <c:manualLayout>
                  <c:x val="3.3360077482430556E-2"/>
                  <c:y val="7.5129240406022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9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Percent val="1"/>
          </c:dLbls>
          <c:cat>
            <c:strRef>
              <c:f>Лист1!$E$41:$E$44</c:f>
              <c:strCache>
                <c:ptCount val="4"/>
                <c:pt idx="0">
                  <c:v>Частная</c:v>
                </c:pt>
                <c:pt idx="1">
                  <c:v>муниципальная</c:v>
                </c:pt>
                <c:pt idx="2">
                  <c:v>государственная</c:v>
                </c:pt>
                <c:pt idx="3">
                  <c:v>прочие</c:v>
                </c:pt>
              </c:strCache>
            </c:strRef>
          </c:cat>
          <c:val>
            <c:numRef>
              <c:f>Лист1!$F$41:$F$44</c:f>
              <c:numCache>
                <c:formatCode>General</c:formatCode>
                <c:ptCount val="4"/>
                <c:pt idx="0">
                  <c:v>47.6</c:v>
                </c:pt>
                <c:pt idx="1">
                  <c:v>39.5</c:v>
                </c:pt>
                <c:pt idx="2">
                  <c:v>2.2999999999999998</c:v>
                </c:pt>
                <c:pt idx="3">
                  <c:v>10.6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594900388932735"/>
          <c:y val="0.41721460209112859"/>
          <c:w val="0.392279046971164"/>
          <c:h val="0.5528068899556412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666382941027272"/>
          <c:y val="7.062290504926079E-2"/>
          <c:w val="0.64251789580260799"/>
          <c:h val="0.75240339749198015"/>
        </c:manualLayout>
      </c:layout>
      <c:barChart>
        <c:barDir val="bar"/>
        <c:grouping val="clustered"/>
        <c:ser>
          <c:idx val="0"/>
          <c:order val="0"/>
          <c:val>
            <c:numRef>
              <c:f>Лист2!$B$11:$F$11</c:f>
              <c:numCache>
                <c:formatCode>General</c:formatCode>
                <c:ptCount val="5"/>
                <c:pt idx="0">
                  <c:v>222</c:v>
                </c:pt>
                <c:pt idx="1">
                  <c:v>221</c:v>
                </c:pt>
                <c:pt idx="2">
                  <c:v>226</c:v>
                </c:pt>
                <c:pt idx="3">
                  <c:v>228</c:v>
                </c:pt>
                <c:pt idx="4">
                  <c:v>238</c:v>
                </c:pt>
              </c:numCache>
            </c:numRef>
          </c:val>
        </c:ser>
        <c:axId val="123975552"/>
        <c:axId val="123977088"/>
      </c:barChart>
      <c:catAx>
        <c:axId val="123975552"/>
        <c:scaling>
          <c:orientation val="minMax"/>
        </c:scaling>
        <c:delete val="1"/>
        <c:axPos val="l"/>
        <c:numFmt formatCode="General" sourceLinked="1"/>
        <c:tickLblPos val="nextTo"/>
        <c:crossAx val="123977088"/>
        <c:crosses val="autoZero"/>
        <c:auto val="1"/>
        <c:lblAlgn val="ctr"/>
        <c:lblOffset val="100"/>
      </c:catAx>
      <c:valAx>
        <c:axId val="123977088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975552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3190140470085477"/>
          <c:y val="0.20869845180436225"/>
          <c:w val="0.64369789462300986"/>
          <c:h val="0.69034483281540271"/>
        </c:manualLayout>
      </c:layout>
      <c:pieChart>
        <c:varyColors val="1"/>
        <c:ser>
          <c:idx val="0"/>
          <c:order val="0"/>
          <c:tx>
            <c:strRef>
              <c:f>Лист1!$B$25</c:f>
              <c:strCache>
                <c:ptCount val="1"/>
                <c:pt idx="0">
                  <c:v>Итого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3.9063353441267351E-2"/>
                  <c:y val="6.8274821056953816E-2"/>
                </c:manualLayout>
              </c:layout>
              <c:tx>
                <c:rich>
                  <a:bodyPr/>
                  <a:lstStyle/>
                  <a:p>
                    <a:r>
                      <a:rPr lang="ru-RU" sz="2300" dirty="0" smtClean="0"/>
                      <a:t>Юр.</a:t>
                    </a:r>
                    <a:r>
                      <a:rPr lang="ru-RU" sz="2300" baseline="0" dirty="0" smtClean="0"/>
                      <a:t> лица </a:t>
                    </a:r>
                    <a:r>
                      <a:rPr lang="ru-RU" sz="2300" dirty="0"/>
                      <a:t>
</a:t>
                    </a:r>
                    <a:r>
                      <a:rPr lang="ru-RU" sz="2300" dirty="0" smtClean="0"/>
                      <a:t>32%</a:t>
                    </a:r>
                    <a:endParaRPr lang="ru-RU" sz="2300" dirty="0"/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0.2072928726349299"/>
                  <c:y val="-0.17934432654889579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ИП</a:t>
                    </a:r>
                    <a:r>
                      <a:rPr lang="ru-RU"/>
                      <a:t>
</a:t>
                    </a:r>
                    <a:r>
                      <a:rPr lang="ru-RU" smtClean="0"/>
                      <a:t>68%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CatName val="1"/>
            <c:showPercent val="1"/>
          </c:dLbls>
          <c:cat>
            <c:strRef>
              <c:f>Лист1!$C$6:$D$6</c:f>
              <c:strCache>
                <c:ptCount val="2"/>
                <c:pt idx="0">
                  <c:v>ООО</c:v>
                </c:pt>
                <c:pt idx="1">
                  <c:v>ИП</c:v>
                </c:pt>
              </c:strCache>
            </c:strRef>
          </c:cat>
          <c:val>
            <c:numRef>
              <c:f>Лист1!$C$25:$D$25</c:f>
              <c:numCache>
                <c:formatCode>General</c:formatCode>
                <c:ptCount val="2"/>
                <c:pt idx="0">
                  <c:v>86</c:v>
                </c:pt>
                <c:pt idx="1">
                  <c:v>172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0.0274</cdr:x>
      <cdr:y>0.10417</cdr:y>
    </cdr:from>
    <cdr:to>
      <cdr:x>0.16439</cdr:x>
      <cdr:y>0.15625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76" y="285752"/>
          <a:ext cx="714380" cy="142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2015</a:t>
          </a:r>
          <a:endParaRPr lang="ru-RU" sz="10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0.0274</cdr:x>
      <cdr:y>0.26042</cdr:y>
    </cdr:from>
    <cdr:to>
      <cdr:x>0.13699</cdr:x>
      <cdr:y>0.33854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2876" y="714380"/>
          <a:ext cx="571504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2016</a:t>
          </a:r>
          <a:endParaRPr lang="ru-RU" sz="10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0.0274</cdr:x>
      <cdr:y>0.70313</cdr:y>
    </cdr:from>
    <cdr:to>
      <cdr:x>0.13699</cdr:x>
      <cdr:y>0.78126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42876" y="1928826"/>
          <a:ext cx="571504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2019</a:t>
          </a:r>
          <a:endParaRPr lang="ru-RU" sz="10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0.0274</cdr:x>
      <cdr:y>0.57292</cdr:y>
    </cdr:from>
    <cdr:to>
      <cdr:x>0.13699</cdr:x>
      <cdr:y>0.65105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142876" y="1571636"/>
          <a:ext cx="571504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2018</a:t>
          </a:r>
          <a:endParaRPr lang="ru-RU" sz="10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0.0274</cdr:x>
      <cdr:y>0.41667</cdr:y>
    </cdr:from>
    <cdr:to>
      <cdr:x>0.13699</cdr:x>
      <cdr:y>0.4948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42876" y="1143008"/>
          <a:ext cx="571504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2017</a:t>
          </a:r>
          <a:endParaRPr lang="ru-RU" sz="10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0.75343</cdr:x>
      <cdr:y>0.10417</cdr:y>
    </cdr:from>
    <cdr:to>
      <cdr:x>0.83563</cdr:x>
      <cdr:y>0.20833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929090" y="285752"/>
          <a:ext cx="428628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228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0.53425</cdr:x>
      <cdr:y>0.26042</cdr:y>
    </cdr:from>
    <cdr:to>
      <cdr:x>0.61645</cdr:x>
      <cdr:y>0.36459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2786082" y="714380"/>
          <a:ext cx="428628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226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0.49315</cdr:x>
      <cdr:y>0.41667</cdr:y>
    </cdr:from>
    <cdr:to>
      <cdr:x>0.57534</cdr:x>
      <cdr:y>0.52084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2571736" y="1143008"/>
          <a:ext cx="428628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221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0.38356</cdr:x>
      <cdr:y>0.54688</cdr:y>
    </cdr:from>
    <cdr:to>
      <cdr:x>0.46575</cdr:x>
      <cdr:y>0.65105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2000232" y="1500198"/>
          <a:ext cx="428628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222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0.41096</cdr:x>
      <cdr:y>0.70313</cdr:y>
    </cdr:from>
    <cdr:to>
      <cdr:x>0.49316</cdr:x>
      <cdr:y>0.8073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2143140" y="1928826"/>
          <a:ext cx="428628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212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2D605-A90B-4F92-B407-C525A36B7E9F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AA854-23A6-4DA5-81B7-09237C381D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6659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4F549-9223-4A2E-9F48-B91B7030D978}" type="datetime1">
              <a:rPr lang="ru-RU" smtClean="0"/>
              <a:pPr/>
              <a:t>28.09.2020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8869-AF1E-412B-BACD-DFA9EAD56478}" type="datetime1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35671-FDF2-42DE-B69F-608282ED5162}" type="datetime1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9AFD7-E257-41F0-A602-C619244B6FB4}" type="datetime1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E327-8257-40E4-BC01-B46B1DC44A40}" type="datetime1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12B4-887A-4DB4-99E6-288D8010241C}" type="datetime1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5905-7976-46C1-A04D-00CCF149AA74}" type="datetime1">
              <a:rPr lang="ru-RU" smtClean="0"/>
              <a:pPr/>
              <a:t>28.09.2020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A121-E93A-488F-8BBE-C152ABCCC2AF}" type="datetime1">
              <a:rPr lang="ru-RU" smtClean="0"/>
              <a:pPr/>
              <a:t>28.09.2020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9213-7CCB-4DB0-8530-C9BDB8CB837B}" type="datetime1">
              <a:rPr lang="ru-RU" smtClean="0"/>
              <a:pPr/>
              <a:t>28.09.2020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E5C4-B0C7-4BCE-A48A-DED6EE37E31A}" type="datetime1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28E7-CDB4-4853-A791-E18F2CBD6612}" type="datetime1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5762D0F-9A01-416C-A8C5-B324519C94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23E2A6-238A-474F-BAB8-E16DE3F400BF}" type="datetime1">
              <a:rPr lang="ru-RU" smtClean="0"/>
              <a:pPr/>
              <a:t>28.09.2020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5762D0F-9A01-416C-A8C5-B324519C94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3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3.jpe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3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hyperlink" Target="https://ru.wikipedia.org/wiki/%D0%A4%D0%B0%D0%B9%D0%BB:%D0%A8%D1%83%D0%BC%D0%B5%D0%B9%D0%BA%D0%BE_%D0%90%D0%B2%D0%BA%D1%81%D0%B5%D0%BD%D1%82%D0%B8%D0%B9_%D0%90%D0%BD%D0%B4%D1%80%D0%B5%D0%B5%D0%B2%D0%B8%D1%87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юля\Desktop\primor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714488"/>
            <a:ext cx="8708904" cy="2143140"/>
          </a:xfrm>
        </p:spPr>
        <p:txBody>
          <a:bodyPr>
            <a:normAutofit fontScale="90000"/>
          </a:bodyPr>
          <a:lstStyle/>
          <a:p>
            <a:pPr algn="ctr"/>
            <a:r>
              <a:rPr lang="ru-RU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Инвестиционный паспорт </a:t>
            </a:r>
            <a:r>
              <a:rPr lang="ru-RU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Дальнереченского</a:t>
            </a:r>
            <a:r>
              <a:rPr lang="ru-RU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 муниципального района</a:t>
            </a:r>
            <a:endParaRPr lang="ru-RU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pic>
        <p:nvPicPr>
          <p:cNvPr id="6" name="Picture 2" descr="Герб ДМР желт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2020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17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696" y="548680"/>
            <a:ext cx="5440688" cy="500066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Административное деление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20870334"/>
              </p:ext>
            </p:extLst>
          </p:nvPr>
        </p:nvGraphicFramePr>
        <p:xfrm>
          <a:off x="457200" y="1571613"/>
          <a:ext cx="8229600" cy="47912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1462"/>
                <a:gridCol w="2820378"/>
                <a:gridCol w="1645920"/>
                <a:gridCol w="1391618"/>
                <a:gridCol w="1900222"/>
              </a:tblGrid>
              <a:tr h="705259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Дальнереченском районе 30 населённых пунктов в составе 6 сельских поселений: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95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Сельские поселения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Административный центр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</a:t>
                      </a:r>
                      <a:br>
                        <a:rPr lang="ru-RU" sz="1400" b="1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населённых</a:t>
                      </a:r>
                      <a:br>
                        <a:rPr lang="ru-RU" sz="1400" b="1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пунктов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026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Площадь</a:t>
                      </a: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br>
                        <a:rPr lang="ru-RU" sz="1400" b="1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км</a:t>
                      </a:r>
                      <a:r>
                        <a:rPr lang="ru-RU" sz="1400" b="1" baseline="300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3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 smtClean="0">
                          <a:latin typeface="Times New Roman"/>
                          <a:ea typeface="Times New Roman"/>
                          <a:cs typeface="Times New Roman"/>
                        </a:rPr>
                        <a:t>ВЕДЕНКИНСКОЕ</a:t>
                      </a:r>
                      <a:r>
                        <a:rPr lang="ru-RU" sz="1400" u="none" strike="noStrike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СЕЛЬСКОЕ ПОСЕЛЕНИЕ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село</a:t>
                      </a:r>
                      <a:r>
                        <a:rPr lang="ru-RU" sz="1400" u="none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400" u="none" strike="noStrike" dirty="0" smtClean="0">
                          <a:latin typeface="Times New Roman"/>
                          <a:ea typeface="Times New Roman"/>
                          <a:cs typeface="Times New Roman"/>
                        </a:rPr>
                        <a:t>ВЕДЕНКА</a:t>
                      </a:r>
                      <a:endParaRPr lang="ru-RU" sz="1400" u="none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943,80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 smtClean="0">
                          <a:latin typeface="Times New Roman"/>
                          <a:ea typeface="Times New Roman"/>
                          <a:cs typeface="Times New Roman"/>
                        </a:rPr>
                        <a:t>МАЛИНОВСКОЕ</a:t>
                      </a:r>
                      <a:r>
                        <a:rPr lang="ru-RU" sz="1400" u="none" strike="noStrike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СЕЛЬСКОЕ ПОСЕЛЕНИЕ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село </a:t>
                      </a:r>
                      <a:r>
                        <a:rPr lang="ru-RU" sz="1400" u="none" strike="noStrike" dirty="0" smtClean="0">
                          <a:latin typeface="Times New Roman"/>
                          <a:ea typeface="Times New Roman"/>
                          <a:cs typeface="Times New Roman"/>
                        </a:rPr>
                        <a:t>МАЛИНОВО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893,20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 smtClean="0">
                          <a:latin typeface="Times New Roman"/>
                          <a:ea typeface="Times New Roman"/>
                          <a:cs typeface="Times New Roman"/>
                        </a:rPr>
                        <a:t>ОРЕХОВСКОЕ СЕЛЬСКОЕ ПОСЕЛЕНИЕ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село </a:t>
                      </a:r>
                      <a:r>
                        <a:rPr lang="ru-RU" sz="1400" u="none" strike="noStrike" dirty="0" smtClean="0">
                          <a:latin typeface="Times New Roman"/>
                          <a:ea typeface="Times New Roman"/>
                          <a:cs typeface="Times New Roman"/>
                        </a:rPr>
                        <a:t>ОРЕХОВО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1623,60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 smtClean="0">
                          <a:latin typeface="Times New Roman"/>
                          <a:ea typeface="Times New Roman"/>
                          <a:cs typeface="Times New Roman"/>
                        </a:rPr>
                        <a:t>РАКИТНЕНСКОЕ СЕЛЬСКОЕ ПОСЕЛЕНИЕ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село </a:t>
                      </a:r>
                      <a:r>
                        <a:rPr lang="ru-RU" sz="1400" u="none" strike="noStrike" dirty="0" smtClean="0">
                          <a:latin typeface="Times New Roman"/>
                          <a:ea typeface="Times New Roman"/>
                          <a:cs typeface="Times New Roman"/>
                        </a:rPr>
                        <a:t>РАКИТНОЕ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426,80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 smtClean="0">
                          <a:latin typeface="Times New Roman"/>
                          <a:ea typeface="Times New Roman"/>
                          <a:cs typeface="Times New Roman"/>
                        </a:rPr>
                        <a:t>РОЖДЕСТВЕНСКОЕ СЕЛЬСКОЕ ПОСЕЛЕНИЕ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село </a:t>
                      </a:r>
                      <a:r>
                        <a:rPr lang="ru-RU" sz="1400" u="none" strike="noStrike" dirty="0" smtClean="0">
                          <a:latin typeface="Times New Roman"/>
                          <a:ea typeface="Times New Roman"/>
                          <a:cs typeface="Times New Roman"/>
                        </a:rPr>
                        <a:t>РОЖДЕСТВЕНКА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274,00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 smtClean="0">
                          <a:latin typeface="Times New Roman"/>
                          <a:ea typeface="Times New Roman"/>
                          <a:cs typeface="Times New Roman"/>
                        </a:rPr>
                        <a:t>САЛЬСКОЕ СЕЛЬСКОЕ ПОСЕЛЕНИЕ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село </a:t>
                      </a:r>
                      <a:r>
                        <a:rPr lang="ru-RU" sz="1400" u="none" strike="noStrike" dirty="0" smtClean="0">
                          <a:latin typeface="Times New Roman"/>
                          <a:ea typeface="Times New Roman"/>
                          <a:cs typeface="Times New Roman"/>
                        </a:rPr>
                        <a:t>САЛЬСКОЕ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2222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599,60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50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318" y="476672"/>
            <a:ext cx="7678066" cy="581772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Предоставление государственных и муниципальных услуг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496944" cy="4389120"/>
          </a:xfrm>
        </p:spPr>
        <p:txBody>
          <a:bodyPr>
            <a:normAutofit/>
          </a:bodyPr>
          <a:lstStyle/>
          <a:p>
            <a:pPr marL="1971675" indent="90488"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настоящее время на территории Дальнереченского муниципального района  существует 4 окна приема и выдачи документов.</a:t>
            </a:r>
          </a:p>
          <a:p>
            <a:pPr marL="1706563" indent="92075"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3050" indent="265113"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с.Ракитное. Адрес 692110, Приморский край,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Дальнереченский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район, с.Ракитное, ул.Партизанская, д.23 . Телефон 8(42356) 4–51–12 </a:t>
            </a:r>
          </a:p>
          <a:p>
            <a:pPr marL="273050" indent="265113"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с.Орехово. Адрес 692109, Приморский край, Дальнереченский район, с.Орехово, ул.Кооперативная, д.47 , Телефон 8(42356) 6–34–14 </a:t>
            </a:r>
          </a:p>
          <a:p>
            <a:pPr marL="273050" indent="265113">
              <a:buFont typeface="Wingdings" pitchFamily="2" charset="2"/>
              <a:buChar char="Ø"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с.Веденка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Адрес 692103, Приморский край,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Дальнереченский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с.Веденка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ул.Мелехина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д.38 . Телефон 8(42356) 2–20–00 </a:t>
            </a:r>
          </a:p>
          <a:p>
            <a:pPr marL="273050" indent="265113"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с.Малиново. Адрес 692116, Приморский край,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Дальнереченский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район, с.Малиново, ул.Школьная, д.29 . Телефон 8 (42356) 4–61–06 </a:t>
            </a:r>
          </a:p>
          <a:p>
            <a:endParaRPr lang="ru-RU" sz="1400" dirty="0" smtClean="0"/>
          </a:p>
          <a:p>
            <a:pPr>
              <a:buFont typeface="Wingdings" pitchFamily="2" charset="2"/>
              <a:buChar char="Ø"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delo\Desktop\Без названия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1556792"/>
            <a:ext cx="2100260" cy="1000132"/>
          </a:xfrm>
          <a:prstGeom prst="rect">
            <a:avLst/>
          </a:prstGeom>
          <a:noFill/>
        </p:spPr>
      </p:pic>
      <p:pic>
        <p:nvPicPr>
          <p:cNvPr id="6" name="Picture 2" descr="Герб ДМР желт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37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7927"/>
            <a:ext cx="7704856" cy="65321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Предоставление государственных и муниципальных услуг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21634"/>
            <a:ext cx="8229600" cy="5271864"/>
          </a:xfrm>
        </p:spPr>
        <p:txBody>
          <a:bodyPr>
            <a:normAutofit/>
          </a:bodyPr>
          <a:lstStyle/>
          <a:p>
            <a:pPr marL="269240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Востребованные виды предоставляемых муниципальных услуг для предпринимателей и инвесторов:</a:t>
            </a:r>
          </a:p>
          <a:p>
            <a:pPr marL="2784475" indent="-722313"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82563" indent="173038" algn="just">
              <a:buFont typeface="Wingdings" pitchFamily="2" charset="2"/>
              <a:buChar char="Ø"/>
              <a:tabLst>
                <a:tab pos="263525" algn="l"/>
                <a:tab pos="355600" algn="l"/>
                <a:tab pos="44767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Выдача градостроительных планов земельных участков;</a:t>
            </a:r>
          </a:p>
          <a:p>
            <a:pPr marL="182563" indent="173038" algn="just">
              <a:buFont typeface="Wingdings" pitchFamily="2" charset="2"/>
              <a:buChar char="Ø"/>
              <a:tabLst>
                <a:tab pos="263525" algn="l"/>
                <a:tab pos="355600" algn="l"/>
                <a:tab pos="44767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Выдача разрешений на строительство;</a:t>
            </a:r>
          </a:p>
          <a:p>
            <a:pPr marL="182563" indent="173038" algn="just">
              <a:buFont typeface="Wingdings" pitchFamily="2" charset="2"/>
              <a:buChar char="Ø"/>
              <a:tabLst>
                <a:tab pos="263525" algn="l"/>
                <a:tab pos="355600" algn="l"/>
                <a:tab pos="44767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Предоставление разрешения на условно разрешенный вид использования земельного участка и (или) объекта капитального строительства;</a:t>
            </a:r>
          </a:p>
          <a:p>
            <a:pPr marL="182563" indent="173038" algn="just">
              <a:buFont typeface="Wingdings" pitchFamily="2" charset="2"/>
              <a:buChar char="Ø"/>
              <a:tabLst>
                <a:tab pos="263525" algn="l"/>
                <a:tab pos="355600" algn="l"/>
                <a:tab pos="44767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Предоставление земельных участков, находящиеся в введении и (или) собственности органов местного самоуправления муниципальных образований, без проведения торгов;</a:t>
            </a:r>
          </a:p>
          <a:p>
            <a:pPr marL="182563" indent="173038" algn="just">
              <a:buFont typeface="Wingdings" pitchFamily="2" charset="2"/>
              <a:buChar char="Ø"/>
              <a:tabLst>
                <a:tab pos="263525" algn="l"/>
                <a:tab pos="355600" algn="l"/>
                <a:tab pos="44767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Перевод жилого помещения в нежилое помещение или нежилого помещения в жилое помещение;</a:t>
            </a:r>
          </a:p>
          <a:p>
            <a:pPr marL="182563" indent="173038" algn="just">
              <a:buFont typeface="Wingdings" pitchFamily="2" charset="2"/>
              <a:buChar char="Ø"/>
              <a:tabLst>
                <a:tab pos="263525" algn="l"/>
                <a:tab pos="355600" algn="l"/>
                <a:tab pos="44767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Выдача разрешений на ввод объектов в эксплуатацию;</a:t>
            </a:r>
          </a:p>
          <a:p>
            <a:pPr marL="182563" indent="173038" algn="just">
              <a:buFont typeface="Wingdings" pitchFamily="2" charset="2"/>
              <a:buChar char="Ø"/>
              <a:tabLst>
                <a:tab pos="263525" algn="l"/>
                <a:tab pos="355600" algn="l"/>
                <a:tab pos="44767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Предоставление информации об объектах недвижимого имущества, находящихся в муниципальной собственности и предназначенных для сдачи в аренду и другие.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delo\Desktop\Без названия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8722" y="1244970"/>
            <a:ext cx="2100260" cy="1000132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329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500042"/>
            <a:ext cx="5217906" cy="50632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Численность населения.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Демография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142984"/>
            <a:ext cx="5429256" cy="1187615"/>
          </a:xfrm>
        </p:spPr>
        <p:txBody>
          <a:bodyPr/>
          <a:lstStyle/>
          <a:p>
            <a:pPr marL="182563" indent="265113" algn="just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Дальнереченского муниципального района на 01 января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года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9080 человек.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000760" y="1571612"/>
            <a:ext cx="2786082" cy="1659034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продолжительность жизни населения, лет:</a:t>
            </a:r>
          </a:p>
          <a:p>
            <a:pPr indent="355600" algn="ctr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Женщины - 73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5600" algn="ctr"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Мужчины  - 63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857224" y="3786190"/>
            <a:ext cx="3744416" cy="1117160"/>
          </a:xfrm>
          <a:prstGeom prst="rect">
            <a:avLst/>
          </a:prstGeom>
        </p:spPr>
        <p:txBody>
          <a:bodyPr vert="horz" lIns="45720" tIns="0" rIns="45720" bIns="0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400" b="1" kern="1200" cap="none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Миграция населения, человек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89973052"/>
              </p:ext>
            </p:extLst>
          </p:nvPr>
        </p:nvGraphicFramePr>
        <p:xfrm>
          <a:off x="214282" y="4286256"/>
          <a:ext cx="5443921" cy="226257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18483"/>
                <a:gridCol w="2028314"/>
                <a:gridCol w="1076347"/>
                <a:gridCol w="1420777"/>
              </a:tblGrid>
              <a:tr h="526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Год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Критерий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Кол–во</a:t>
                      </a:r>
                      <a:r>
                        <a:rPr lang="ru-RU" sz="1400" u="none" strike="noStrike" dirty="0">
                          <a:effectLst/>
                        </a:rPr>
                        <a:t>, чел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Миграционный </a:t>
                      </a:r>
                      <a:r>
                        <a:rPr lang="ru-RU" sz="1400" u="none" strike="noStrike" dirty="0" smtClean="0">
                          <a:effectLst/>
                        </a:rPr>
                        <a:t>прирост, убыль</a:t>
                      </a:r>
                    </a:p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(-)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688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2017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число прибывших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362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-101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688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число выбывших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463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8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2018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число прибывших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325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–150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688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число выбывших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475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8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2019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число прибывших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–219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688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число выбывших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455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3"/>
          <a:srcRect l="34853" t="31908" r="7162" b="25583"/>
          <a:stretch>
            <a:fillRect/>
          </a:stretch>
        </p:blipFill>
        <p:spPr bwMode="auto">
          <a:xfrm>
            <a:off x="428596" y="2214554"/>
            <a:ext cx="4814887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4"/>
          <a:srcRect l="31642" t="29060" r="33195" b="11681"/>
          <a:stretch>
            <a:fillRect/>
          </a:stretch>
        </p:blipFill>
        <p:spPr bwMode="auto">
          <a:xfrm>
            <a:off x="6143636" y="3929066"/>
            <a:ext cx="2643206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5400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214678" y="500042"/>
            <a:ext cx="5757874" cy="58177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Численность населения. Демография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142976" y="1428736"/>
            <a:ext cx="7000924" cy="1210872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Естественное движение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населения за 2017 – 2019 годы, человек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714356"/>
            <a:ext cx="571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юля\Desktop\14150_x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3286124"/>
            <a:ext cx="2428892" cy="2928938"/>
          </a:xfrm>
          <a:prstGeom prst="rect">
            <a:avLst/>
          </a:prstGeom>
          <a:noFill/>
        </p:spPr>
      </p:pic>
      <p:pic>
        <p:nvPicPr>
          <p:cNvPr id="13" name="Picture 2" descr="Герб ДМР желт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14</a:t>
            </a:fld>
            <a:endParaRPr lang="ru-RU"/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quarter" idx="2"/>
          </p:nvPr>
        </p:nvGraphicFramePr>
        <p:xfrm>
          <a:off x="0" y="2514600"/>
          <a:ext cx="6572264" cy="384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25642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0" y="2214554"/>
            <a:ext cx="5286412" cy="857256"/>
          </a:xfrm>
        </p:spPr>
        <p:txBody>
          <a:bodyPr>
            <a:normAutofit/>
          </a:bodyPr>
          <a:lstStyle/>
          <a:p>
            <a:pPr marL="0" indent="182563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Граждане трудоспособного возраста – 4,8 тыс. человек.</a:t>
            </a:r>
          </a:p>
          <a:p>
            <a:pPr marL="0" indent="182563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Моложе трудоспособного возраста – 1,9 тыс. человек.</a:t>
            </a:r>
          </a:p>
          <a:p>
            <a:pPr marL="0" indent="182563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Граждане старше трудоспособного возраста – 2,4 тыс. человек.</a:t>
            </a:r>
          </a:p>
          <a:p>
            <a:pPr marL="0" indent="182563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15008" y="642918"/>
            <a:ext cx="2571768" cy="42862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Трудовые ресурсы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3240" y="3143248"/>
            <a:ext cx="290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Труд и занятость населения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20" y="3500438"/>
          <a:ext cx="8643998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7850"/>
                <a:gridCol w="1143008"/>
                <a:gridCol w="1071570"/>
                <a:gridCol w="107157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Среднесписочная численность работников в крупных и средних организациях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0,606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0,548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(без субъектов малого предпринимательства)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29549,2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33375,3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официально зарегистрированных безработных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Потребность организаций в работниках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Среднегодовая величина прожиточного минимуму для трудоспособного населения  в Приморском крае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13310,0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14422,0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4286248" y="1285860"/>
          <a:ext cx="4572064" cy="185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3" name="Picture 3" descr="C:\Users\юля\Desktop\peo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71546"/>
            <a:ext cx="4770600" cy="1000132"/>
          </a:xfrm>
          <a:prstGeom prst="rect">
            <a:avLst/>
          </a:prstGeom>
          <a:noFill/>
        </p:spPr>
      </p:pic>
      <p:pic>
        <p:nvPicPr>
          <p:cNvPr id="11" name="Picture 2" descr="Герб ДМР желт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022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786182" y="500042"/>
            <a:ext cx="5000660" cy="51033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Экономическая деятельность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785795"/>
            <a:ext cx="571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1472" y="928670"/>
            <a:ext cx="64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Перспективы развития</a:t>
            </a:r>
            <a:endParaRPr lang="ru-RU" dirty="0"/>
          </a:p>
        </p:txBody>
      </p:sp>
      <p:pic>
        <p:nvPicPr>
          <p:cNvPr id="14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142852"/>
            <a:ext cx="92869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42910" y="2000240"/>
            <a:ext cx="821537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– строительство боксов  для очистки зерна (сои) в селе Малая Веденка  Дальнереченского района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10" y="2714620"/>
            <a:ext cx="821537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– строительство мини -цеха по переработке мясной продукции – в</a:t>
            </a:r>
            <a:br>
              <a:rPr lang="ru-RU" dirty="0" smtClean="0"/>
            </a:br>
            <a:r>
              <a:rPr lang="ru-RU" dirty="0" smtClean="0"/>
              <a:t>с. Ракитное  Дальнереченского района.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42910" y="1285861"/>
            <a:ext cx="821537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– строительство мини-фермы в 100 дойных коров в селе Веденка Дальнереченского района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42910" y="4143380"/>
            <a:ext cx="821537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– строительство склада  для хранения зерновых культур в селе Любитовка  Дальнереченского района.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42910" y="5572141"/>
            <a:ext cx="821537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–разведка </a:t>
            </a:r>
            <a:r>
              <a:rPr lang="ru-RU" dirty="0" err="1" smtClean="0"/>
              <a:t>Ариадненского</a:t>
            </a:r>
            <a:r>
              <a:rPr lang="ru-RU" dirty="0" smtClean="0"/>
              <a:t> россыпного месторождения ильменита.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42910" y="3429000"/>
            <a:ext cx="821537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– </a:t>
            </a:r>
            <a:r>
              <a:rPr lang="ru-RU" dirty="0" smtClean="0">
                <a:solidFill>
                  <a:schemeClr val="tx1"/>
                </a:solidFill>
              </a:rPr>
              <a:t>проведение работ по </a:t>
            </a:r>
            <a:r>
              <a:rPr lang="ru-RU" dirty="0" err="1" smtClean="0">
                <a:solidFill>
                  <a:schemeClr val="tx1"/>
                </a:solidFill>
              </a:rPr>
              <a:t>берегоукреплению</a:t>
            </a:r>
            <a:r>
              <a:rPr lang="ru-RU" dirty="0" smtClean="0">
                <a:solidFill>
                  <a:schemeClr val="tx1"/>
                </a:solidFill>
              </a:rPr>
              <a:t>  р.Малиновка – в районе селе </a:t>
            </a:r>
            <a:r>
              <a:rPr lang="ru-RU" dirty="0" err="1" smtClean="0">
                <a:solidFill>
                  <a:schemeClr val="tx1"/>
                </a:solidFill>
              </a:rPr>
              <a:t>Соловьевка</a:t>
            </a:r>
            <a:r>
              <a:rPr lang="ru-RU" dirty="0" smtClean="0">
                <a:solidFill>
                  <a:schemeClr val="tx1"/>
                </a:solidFill>
              </a:rPr>
              <a:t>  и  селе </a:t>
            </a:r>
            <a:r>
              <a:rPr lang="ru-RU" dirty="0" err="1" smtClean="0">
                <a:solidFill>
                  <a:schemeClr val="tx1"/>
                </a:solidFill>
              </a:rPr>
              <a:t>Боголюбовка</a:t>
            </a:r>
            <a:r>
              <a:rPr lang="ru-RU" dirty="0" smtClean="0">
                <a:solidFill>
                  <a:schemeClr val="tx1"/>
                </a:solidFill>
              </a:rPr>
              <a:t>  Дальнереченского района.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910" y="4857760"/>
            <a:ext cx="821537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– </a:t>
            </a:r>
            <a:r>
              <a:rPr lang="ru-RU" dirty="0" smtClean="0">
                <a:solidFill>
                  <a:schemeClr val="tx1"/>
                </a:solidFill>
              </a:rPr>
              <a:t>строительство сушилки для хранения зерновых культур в селе малая Веденка  Дальнереченского района.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2910" y="6072206"/>
            <a:ext cx="821537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– создание семейного отдыха в сфере туризма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6640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785794"/>
            <a:ext cx="3857652" cy="43889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Экономическая деятельность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2500306"/>
            <a:ext cx="2000264" cy="659352"/>
          </a:xfrm>
        </p:spPr>
        <p:txBody>
          <a:bodyPr/>
          <a:lstStyle/>
          <a:p>
            <a:r>
              <a:rPr lang="ru-RU" sz="1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Информационное обеспечение</a:t>
            </a:r>
            <a:endParaRPr lang="ru-RU" sz="18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42844" y="4143380"/>
            <a:ext cx="1857388" cy="654843"/>
          </a:xfrm>
        </p:spPr>
        <p:txBody>
          <a:bodyPr>
            <a:noAutofit/>
          </a:bodyPr>
          <a:lstStyle/>
          <a:p>
            <a:r>
              <a:rPr lang="ru-RU" sz="1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Организационное обеспечение</a:t>
            </a:r>
            <a:endParaRPr lang="ru-RU" sz="18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42844" y="4786322"/>
            <a:ext cx="1785950" cy="6453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Практическое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сопровождение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2844" y="1357298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Нормативное обеспечение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6000768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Кадровое обеспечение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5984" y="1285860"/>
            <a:ext cx="6716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Утверждение стандартов качества предоставлений муниципальных услуг.</a:t>
            </a:r>
          </a:p>
          <a:p>
            <a:pPr algn="just"/>
            <a:r>
              <a:rPr lang="ru-RU" sz="1200" dirty="0" smtClean="0"/>
              <a:t>Осуществление оценки регулирующего воздействия проектов муниципальных нормативных правовых актов и экспертизы действующих муниципальных нормативных правовых актов, регулирующих вопросы, связанные с осуществлением предпринимательской  и инвестиционной деятельности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5984" y="2428868"/>
            <a:ext cx="6643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Утверждение и публикация ежегодного  обновляемого Плана создания объектов необходимой для инвесторов инфраструктуры в муниципальном образовании.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Поддержание специализированного интернет– ресурса муниципального образования об инвестиционной деятельности, обеспечивающего канал прямой связи органов местного самоуправления с инвесторами  в актуальном состоянии.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Формирования системы информационной и консультационной поддержки и популяризация предпринимательской деятельности , в том числе на базе многофункциональных центров предоставления государственных и муниципальных услуг.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5984" y="4214818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Деятельность общественного совета по улучшению инвестиционного климата и развитию предпринимательства при администрации Дальнереченского муниципального района.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5984" y="4714884"/>
            <a:ext cx="671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Проведение мероприятий по сокращению сроков на прохождение разрешительных процедур в сфере земельных отношений и строительства при реализации инвестиционных проектов.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Включение в перечень услуг, предоставляемых на базе многофункциональных центров предоставления государственных и муниципальных услуг, услуг связанных с разрешительными процедурами в предпринимательской деятельности, а так же в сфере поддержки субъектов  малого и среднего предпринимательства.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5984" y="6143644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Обеспечение профессиональной подготовки и переподготовки должностных лиц, ответственных за привлечение инвестиций и поддержку предпринимательства.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071934" y="785794"/>
            <a:ext cx="4286280" cy="57150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Агропромышленный комплекс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214282" y="1928802"/>
            <a:ext cx="4183064" cy="659352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Производство мяса в хозяйствах всех категорий (скот и птица на убой в живом весе), тонн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half" idx="3"/>
          </p:nvPr>
        </p:nvSpPr>
        <p:spPr>
          <a:xfrm>
            <a:off x="4429124" y="1928802"/>
            <a:ext cx="4605785" cy="654843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Объем производства сельскохозяйственной продукции, произведенной хозяйствами всех категорий в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2019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году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500042"/>
            <a:ext cx="571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https://zelenyjmir.ru/wp-content/uploads/2017/06/Korova-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714620"/>
            <a:ext cx="185738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Xozy\Desktop\soy-flour-bowl-soybeans-spoon-260nw-128876995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786058"/>
            <a:ext cx="185738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ÐÐ²Ð¾ÑÐ¸, Ð ÑÐ½Ð¾Ðº, ÐÐ¾Ð¼Ð¸Ð´Ð¾ÑÑ, ÐÐ³ÑÑÑÑ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357826"/>
            <a:ext cx="1928826" cy="122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E:\DSC051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00504"/>
            <a:ext cx="1928826" cy="128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юля\Downloads\IMG-20190426-WA0004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5357826"/>
            <a:ext cx="1928826" cy="128588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57158" y="1214422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 2019 год количество предприятий и организаций, занятых в сельском хозяйстве составило 16 единиц, кооперативов 3 единицы и КФХ 60 единиц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47675" algn="just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500826" y="2786058"/>
            <a:ext cx="228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производства продукции растениеводства – 549034 тыс.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4546" y="2714620"/>
            <a:ext cx="228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производства продукции животноводства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– 140879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72264" y="4143380"/>
            <a:ext cx="2571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Посевные площади сельскохозяйственных культур – 18701,0 га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00826" y="5357826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Посевная площадь овощных культур – 345,0 га.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4546" y="4071942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Поголовье скота и птицы – 511 голов.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14546" y="5357826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производства продукции яиц – 1789 тыс. шт.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Герб ДМР желтый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28" b="-3728"/>
          <a:stretch/>
        </p:blipFill>
        <p:spPr bwMode="auto">
          <a:xfrm>
            <a:off x="4643438" y="4000504"/>
            <a:ext cx="1928826" cy="124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6656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4597" t="24101" r="35285" b="28380"/>
          <a:stretch>
            <a:fillRect/>
          </a:stretch>
        </p:blipFill>
        <p:spPr bwMode="auto">
          <a:xfrm>
            <a:off x="500034" y="4929198"/>
            <a:ext cx="353483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8798" t="30763" r="32875" b="18962"/>
          <a:stretch>
            <a:fillRect/>
          </a:stretch>
        </p:blipFill>
        <p:spPr bwMode="auto">
          <a:xfrm>
            <a:off x="5214942" y="4929198"/>
            <a:ext cx="3500462" cy="158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C:\Users\юля\Downloads\IMG-20190426-WA0003.jpg"/>
          <p:cNvPicPr>
            <a:picLocks noChangeAspect="1" noChangeArrowheads="1"/>
          </p:cNvPicPr>
          <p:nvPr/>
        </p:nvPicPr>
        <p:blipFill>
          <a:blip r:embed="rId4"/>
          <a:srcRect t="28923" b="29801"/>
          <a:stretch>
            <a:fillRect/>
          </a:stretch>
        </p:blipFill>
        <p:spPr bwMode="auto">
          <a:xfrm>
            <a:off x="5143504" y="1857364"/>
            <a:ext cx="3571900" cy="2623123"/>
          </a:xfrm>
          <a:prstGeom prst="rect">
            <a:avLst/>
          </a:prstGeom>
          <a:noFill/>
        </p:spPr>
      </p:pic>
      <p:sp>
        <p:nvSpPr>
          <p:cNvPr id="9" name="Заголовок 10"/>
          <p:cNvSpPr>
            <a:spLocks noGrp="1"/>
          </p:cNvSpPr>
          <p:nvPr>
            <p:ph type="title"/>
          </p:nvPr>
        </p:nvSpPr>
        <p:spPr>
          <a:xfrm>
            <a:off x="4071934" y="785794"/>
            <a:ext cx="4286280" cy="57150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Агропромышленный комплекс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1142984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Сельскохозяйственными товаропроизводителями приобретается техника</a:t>
            </a:r>
          </a:p>
        </p:txBody>
      </p:sp>
      <p:pic>
        <p:nvPicPr>
          <p:cNvPr id="11" name="Picture 2" descr="Герб ДМР желты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857364"/>
            <a:ext cx="3810025" cy="285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3298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719" b="1736"/>
          <a:stretch/>
        </p:blipFill>
        <p:spPr bwMode="auto">
          <a:xfrm>
            <a:off x="428596" y="1785926"/>
            <a:ext cx="3286148" cy="4572032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0"/>
          <p:cNvSpPr>
            <a:spLocks noGrp="1"/>
          </p:cNvSpPr>
          <p:nvPr>
            <p:ph type="title"/>
          </p:nvPr>
        </p:nvSpPr>
        <p:spPr>
          <a:xfrm>
            <a:off x="3643306" y="357166"/>
            <a:ext cx="5043494" cy="78581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Приветствие главы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6182" y="1428736"/>
            <a:ext cx="492922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Уважаемые инвесторы!</a:t>
            </a: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Инвестиционный паспорт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Дальнереченского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муниципального района содержит экономическую характеристику района и информацию об инвестиционной деятельности.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Дальнереченский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 богат природными ресурсами, которые на сегодняшний день являются не востребованными. Экологически чистый природный комплекс, большое количество рек и озер создает условия для организации туристических маршрутов. Развитие охотничьего хозяйства может служить положительным фактором по привлечению туристов, увлекающихся охотой и рыболовством. Администрация района, предприятия и организации находящиеся на нашей территории открыты для сотрудничества с потенциальными партнерами. В данном документе представлена информация которая позволит инвесторам найти перспективные объекты для приложения своего капитала. В нашем районе Вы всегда найдете поддержку и понимание.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Добро пожаловать в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Дальнереченский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муниципальный район!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Герб ДМР желт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42860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46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0"/>
          <p:cNvSpPr>
            <a:spLocks noGrp="1"/>
          </p:cNvSpPr>
          <p:nvPr>
            <p:ph type="title"/>
          </p:nvPr>
        </p:nvSpPr>
        <p:spPr>
          <a:xfrm>
            <a:off x="4071934" y="785794"/>
            <a:ext cx="4286280" cy="57150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Агропромышленный комплекс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380353"/>
            <a:ext cx="4392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3556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Летом 2015 года  в Дальнереченский район приехали первые единоверцы- староверы  и стали осваивать сельскохозяйственные земли.</a:t>
            </a:r>
          </a:p>
          <a:p>
            <a:pPr marL="92075" indent="3556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настоящее время   в 2020 году ими освоено 7 130 га.</a:t>
            </a:r>
          </a:p>
        </p:txBody>
      </p:sp>
      <p:pic>
        <p:nvPicPr>
          <p:cNvPr id="11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3357562"/>
            <a:ext cx="3500462" cy="298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8468" r="12903"/>
          <a:stretch>
            <a:fillRect/>
          </a:stretch>
        </p:blipFill>
        <p:spPr bwMode="auto">
          <a:xfrm>
            <a:off x="4643438" y="1643050"/>
            <a:ext cx="428628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750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786314" y="571480"/>
            <a:ext cx="3429024" cy="50005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й и средний бизнес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126" y="1214422"/>
            <a:ext cx="807252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00325" indent="274638" algn="just">
              <a:tabLst>
                <a:tab pos="2784475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состоянию на 01 января 2020 года на территории Дальнереченского муниципального района осуществляют финансово–хозяйственную деятельность 212 субъекта малого и среднего предпринимательства (юридические лица и индивидуальные предприниматели):</a:t>
            </a:r>
          </a:p>
          <a:p>
            <a:pPr marL="2600325" indent="274638" algn="just">
              <a:tabLst>
                <a:tab pos="2784475" algn="l"/>
              </a:tabLst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2784475" indent="90488" algn="just">
              <a:buFont typeface="Wingdings" pitchFamily="2" charset="2"/>
              <a:buChar char="Ø"/>
              <a:tabLst>
                <a:tab pos="2784475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44 организаций;</a:t>
            </a:r>
          </a:p>
          <a:p>
            <a:pPr marL="2784475" indent="90488" algn="just">
              <a:buFont typeface="Wingdings" pitchFamily="2" charset="2"/>
              <a:buChar char="Ø"/>
              <a:tabLst>
                <a:tab pos="2784475" algn="l"/>
              </a:tabLst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2784475" indent="90488" algn="just">
              <a:buFont typeface="Wingdings" pitchFamily="2" charset="2"/>
              <a:buChar char="Ø"/>
              <a:tabLst>
                <a:tab pos="2784475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168 индивидуальных предпринимателей.</a:t>
            </a:r>
          </a:p>
          <a:p>
            <a:pPr marL="2417763" indent="274638" algn="just">
              <a:buFont typeface="Wingdings" pitchFamily="2" charset="2"/>
              <a:buChar char="Ø"/>
              <a:tabLst>
                <a:tab pos="2784475" algn="l"/>
              </a:tabLst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417763" indent="274638" algn="just">
              <a:buFont typeface="Wingdings" pitchFamily="2" charset="2"/>
              <a:buChar char="Ø"/>
              <a:tabLst>
                <a:tab pos="2784475" algn="l"/>
              </a:tabLst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417763" indent="274638" algn="just">
              <a:tabLst>
                <a:tab pos="2784475" algn="l"/>
              </a:tabLst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субъектов малого и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среднего предпринимательства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(в расчете на10 тысяч человек населения):</a:t>
            </a:r>
          </a:p>
          <a:p>
            <a:pPr algn="just"/>
            <a:endParaRPr lang="ru-RU" sz="700" dirty="0" smtClean="0">
              <a:latin typeface="Times New Roman" pitchFamily="18" charset="0"/>
              <a:cs typeface="Times New Roman" pitchFamily="18" charset="0"/>
            </a:endParaRPr>
          </a:p>
          <a:p>
            <a:pPr marL="447675" indent="90488">
              <a:buBlip>
                <a:blip r:embed="rId2"/>
              </a:buBlip>
              <a:tabLst>
                <a:tab pos="893763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 2018 год – 237,128 единиц;</a:t>
            </a:r>
          </a:p>
          <a:p>
            <a:pPr marL="447675" indent="90488">
              <a:buBlip>
                <a:blip r:embed="rId2"/>
              </a:buBlip>
              <a:tabLst>
                <a:tab pos="893763" algn="l"/>
              </a:tabLst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447675" indent="90488">
              <a:buBlip>
                <a:blip r:embed="rId2"/>
              </a:buBlip>
              <a:tabLst>
                <a:tab pos="893763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2019 год – 246,631 единиц.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юля\Desktop\d5146c00c80235c0e4ecfb993ed7190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4500562" y="3929065"/>
            <a:ext cx="4296494" cy="2005025"/>
          </a:xfrm>
          <a:prstGeom prst="rect">
            <a:avLst/>
          </a:prstGeom>
          <a:noFill/>
        </p:spPr>
      </p:pic>
      <p:pic>
        <p:nvPicPr>
          <p:cNvPr id="2050" name="Picture 2" descr="C:\Users\юля\Desktop\Senuke-XCr-Success_compress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42984"/>
            <a:ext cx="2786567" cy="2143140"/>
          </a:xfrm>
          <a:prstGeom prst="rect">
            <a:avLst/>
          </a:prstGeom>
          <a:noFill/>
        </p:spPr>
      </p:pic>
      <p:pic>
        <p:nvPicPr>
          <p:cNvPr id="9" name="Picture 2" descr="Герб ДМР желты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/>
        </p:nvGraphicFramePr>
        <p:xfrm>
          <a:off x="3643306" y="3000372"/>
          <a:ext cx="5500694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286248" y="571480"/>
            <a:ext cx="3429024" cy="50005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Малый и средний бизнес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596" y="1285860"/>
            <a:ext cx="8072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Постановлением администрации Дальнереченского муниципального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района от 01.10.2015 года № 307–па утверждена муниципальная целевая программа «Развитие предпринимательства в ДМР на 2016–2019 годы». В рамках реализации этой программы в 2019 году финансовую поддержку в виде субсидий из местного бюджета получил 1 субъект малого предпринимательства на сумму 300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0" y="3714728"/>
          <a:ext cx="4786314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28596" y="3143248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Количество  субъектов малого и среднего предпринимательства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86512" y="2786058"/>
            <a:ext cx="2857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Структура предприятий и организаций по формам собственности, %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Герб ДМР желт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714744" y="571480"/>
            <a:ext cx="4357718" cy="85725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Малый и средний бизнес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меры поддержки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20" y="1428736"/>
            <a:ext cx="8643966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               </a:t>
            </a:r>
            <a:r>
              <a:rPr lang="ru-RU" sz="1700" dirty="0" smtClean="0"/>
              <a:t>Сельскохозяйственным товаропроизводителям, в</a:t>
            </a:r>
          </a:p>
          <a:p>
            <a:r>
              <a:rPr lang="ru-RU" sz="1700" dirty="0" smtClean="0"/>
              <a:t>                                                             рамках реализации Программ Приморского </a:t>
            </a:r>
          </a:p>
          <a:p>
            <a:r>
              <a:rPr lang="ru-RU" sz="1700" dirty="0" smtClean="0"/>
              <a:t>                                                             края,  оказывается финансовая поддержка в виде</a:t>
            </a:r>
          </a:p>
          <a:p>
            <a:r>
              <a:rPr lang="ru-RU" sz="1700" dirty="0" smtClean="0"/>
              <a:t>                                                             субсидий из средств краевого и федерального</a:t>
            </a:r>
          </a:p>
          <a:p>
            <a:r>
              <a:rPr lang="ru-RU" sz="1700" dirty="0" smtClean="0"/>
              <a:t>                                                             бюджетов. Финансовая помощь в 2019 году выплачена 21                                     субъектам малого бизнеса в области сельского </a:t>
            </a:r>
          </a:p>
          <a:p>
            <a:r>
              <a:rPr lang="ru-RU" sz="1700" dirty="0" smtClean="0"/>
              <a:t>                                                             хозяйства на сумму  85,043  млн. руб.     в том числе:        </a:t>
            </a:r>
          </a:p>
          <a:p>
            <a:pPr lvl="0"/>
            <a:r>
              <a:rPr lang="ru-RU" sz="1700" dirty="0" smtClean="0"/>
              <a:t>возмещение части затрат  связанных с приобретением сельскохозяйственной техникой и оборудованием – 8,181 млн. руб., </a:t>
            </a:r>
          </a:p>
          <a:p>
            <a:pPr lvl="0"/>
            <a:r>
              <a:rPr lang="ru-RU" sz="1700" dirty="0" smtClean="0"/>
              <a:t>на несвязанную поддержку в области растениеводства – 10,939 млн. руб.,</a:t>
            </a:r>
          </a:p>
          <a:p>
            <a:pPr lvl="0"/>
            <a:r>
              <a:rPr lang="ru-RU" sz="1700" dirty="0" smtClean="0"/>
              <a:t>на возмещение части затрат на приобретение техники – 30,795 млн. руб.,</a:t>
            </a:r>
          </a:p>
          <a:p>
            <a:pPr lvl="0"/>
            <a:r>
              <a:rPr lang="ru-RU" sz="1700" dirty="0" smtClean="0"/>
              <a:t>на затраты по созданию и развитию КФХ – 5,721 млн. руб.,</a:t>
            </a:r>
          </a:p>
          <a:p>
            <a:pPr lvl="0"/>
            <a:r>
              <a:rPr lang="ru-RU" sz="1700" dirty="0" smtClean="0"/>
              <a:t>на затраты связанные с развитием животноводства -  0,130 млн.руб.,</a:t>
            </a:r>
          </a:p>
          <a:p>
            <a:pPr lvl="0"/>
            <a:r>
              <a:rPr lang="ru-RU" sz="1700" dirty="0" smtClean="0"/>
              <a:t>на возмещение части затрат на производство семян – 0,720 млн. руб.,</a:t>
            </a:r>
          </a:p>
          <a:p>
            <a:pPr lvl="0"/>
            <a:r>
              <a:rPr lang="ru-RU" sz="1700" dirty="0" smtClean="0"/>
              <a:t>на реализацию в области мелиорации земель – 2,819 млн.руб.,</a:t>
            </a:r>
          </a:p>
          <a:p>
            <a:pPr lvl="0"/>
            <a:r>
              <a:rPr lang="ru-RU" sz="1700" dirty="0" smtClean="0"/>
              <a:t>на компенсацию ущерба, в результате чрезвычайных ситуаций природного характера – 25,735 млн. руб.</a:t>
            </a:r>
          </a:p>
          <a:p>
            <a:r>
              <a:rPr lang="ru-RU" sz="1700" dirty="0" smtClean="0"/>
              <a:t>В этом году впервые используется  субсидия на содействие достижению целевых показателей региональных программ развития агропромышленного комплекса на возмещение части затрат на производство семян.</a:t>
            </a:r>
            <a:endParaRPr lang="ru-RU" sz="1700" dirty="0"/>
          </a:p>
        </p:txBody>
      </p:sp>
      <p:pic>
        <p:nvPicPr>
          <p:cNvPr id="3074" name="Picture 2" descr="C:\Users\юля\Desktop\cbc2418d91bf54e7e183326936a0b6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09770"/>
            <a:ext cx="3214710" cy="2035362"/>
          </a:xfrm>
          <a:prstGeom prst="rect">
            <a:avLst/>
          </a:prstGeom>
          <a:noFill/>
        </p:spPr>
      </p:pic>
      <p:pic>
        <p:nvPicPr>
          <p:cNvPr id="11" name="Picture 2" descr="Герб ДМР желт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429124" y="642918"/>
            <a:ext cx="3643338" cy="4286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поддержка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7158" y="1214422"/>
            <a:ext cx="82153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/>
              <a:t>      Основными направлениями поддержки инвестиционной деятельности Дальнереченского муниципального района являются:</a:t>
            </a:r>
          </a:p>
          <a:p>
            <a:pPr lvl="0" algn="just">
              <a:buFontTx/>
              <a:buChar char="-"/>
            </a:pPr>
            <a:r>
              <a:rPr lang="ru-RU" sz="1400" dirty="0" smtClean="0"/>
              <a:t> </a:t>
            </a:r>
            <a:r>
              <a:rPr lang="ru-RU" sz="1400" b="1" dirty="0" smtClean="0"/>
              <a:t>финансовая поддержка </a:t>
            </a:r>
            <a:r>
              <a:rPr lang="ru-RU" sz="1400" dirty="0" smtClean="0"/>
              <a:t>субъектов малого и среднего предпринимательства;</a:t>
            </a:r>
          </a:p>
          <a:p>
            <a:pPr lvl="0" algn="just">
              <a:buFontTx/>
              <a:buChar char="-"/>
            </a:pPr>
            <a:r>
              <a:rPr lang="ru-RU" sz="1400" dirty="0" smtClean="0"/>
              <a:t> </a:t>
            </a:r>
            <a:r>
              <a:rPr lang="ru-RU" sz="1400" b="1" dirty="0" smtClean="0"/>
              <a:t>поддержка субъектов </a:t>
            </a:r>
            <a:r>
              <a:rPr lang="ru-RU" sz="1400" dirty="0" smtClean="0"/>
              <a:t>малого и среднего предпринимательства, </a:t>
            </a:r>
            <a:r>
              <a:rPr lang="ru-RU" sz="1400" b="1" dirty="0" smtClean="0"/>
              <a:t>осуществляющих сельскохозяйственную деятельность </a:t>
            </a:r>
            <a:r>
              <a:rPr lang="ru-RU" sz="1400" dirty="0" smtClean="0"/>
              <a:t>-Постановление № 307 - па от 01.10.2015 "Об утверждении муниципальной программы "Развитие предпринимательства в Дальнереченском муниципальном районе на 2016-2019 годы";</a:t>
            </a:r>
          </a:p>
          <a:p>
            <a:pPr lvl="0" algn="just">
              <a:buFontTx/>
              <a:buChar char="-"/>
            </a:pPr>
            <a:r>
              <a:rPr lang="ru-RU" sz="1400" b="1" dirty="0" smtClean="0"/>
              <a:t>имущественная поддержка</a:t>
            </a:r>
            <a:r>
              <a:rPr lang="ru-RU" sz="1400" dirty="0" smtClean="0"/>
              <a:t> субъектов малого и среднего предпринимательства- Решение Думы № 455 от 25.2018 "Об утверждении Порядка и условий предоставления в аренду субъектам малого и среднего предпринимательства  объектов муниципальной собственности, включенных в перечень имущества, находящегося в муниципальной собственности, свободного от прав третьих лиц (за исключением  права хозяйственного ведения, права оперативного управления, а также имущественных прав субъектов малого и среднего предпринимательства); </a:t>
            </a:r>
          </a:p>
          <a:p>
            <a:pPr lvl="0" algn="just">
              <a:buFontTx/>
              <a:buChar char="-"/>
            </a:pPr>
            <a:r>
              <a:rPr lang="ru-RU" sz="1400" b="1" dirty="0" smtClean="0"/>
              <a:t>Консультационная поддержка </a:t>
            </a:r>
            <a:r>
              <a:rPr lang="ru-RU" sz="1400" dirty="0" smtClean="0"/>
              <a:t>субъектов малого и среднего предпринимательства- постановление № 229-па от 19.06.2019 Об утверждении инвестиционной декларации Дальнереченского муниципального района; </a:t>
            </a:r>
          </a:p>
          <a:p>
            <a:pPr lvl="0" algn="just">
              <a:buFontTx/>
              <a:buChar char="-"/>
            </a:pPr>
            <a:r>
              <a:rPr lang="ru-RU" sz="1400" b="1" dirty="0" smtClean="0"/>
              <a:t>Поддержка </a:t>
            </a:r>
            <a:r>
              <a:rPr lang="ru-RU" sz="1400" dirty="0" smtClean="0"/>
              <a:t>субъектов малого и среднего предпринимательства </a:t>
            </a:r>
            <a:r>
              <a:rPr lang="ru-RU" sz="1400" b="1" dirty="0" smtClean="0"/>
              <a:t>в сфере образования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- снижение административных барьеров для субъектов инвестиционной и предпринимательской деятельности;</a:t>
            </a:r>
          </a:p>
          <a:p>
            <a:pPr algn="just"/>
            <a:r>
              <a:rPr lang="ru-RU" sz="1400" dirty="0" smtClean="0"/>
              <a:t>- освещение в СМИ инвестиционной деятельности Дальнереченского муниципального района;</a:t>
            </a:r>
          </a:p>
          <a:p>
            <a:pPr algn="just"/>
            <a:r>
              <a:rPr lang="ru-RU" sz="1400" dirty="0" smtClean="0"/>
              <a:t>-совершенствование муниципального нормативного правового регулирования в сфере инвестиционной деятельности Дальнереченского муниципального района.</a:t>
            </a:r>
            <a:endParaRPr lang="ru-RU" sz="1400" dirty="0"/>
          </a:p>
        </p:txBody>
      </p:sp>
      <p:grpSp>
        <p:nvGrpSpPr>
          <p:cNvPr id="4" name="Группа 29"/>
          <p:cNvGrpSpPr/>
          <p:nvPr/>
        </p:nvGrpSpPr>
        <p:grpSpPr>
          <a:xfrm>
            <a:off x="214282" y="4727513"/>
            <a:ext cx="71438" cy="1701886"/>
            <a:chOff x="642910" y="3500437"/>
            <a:chExt cx="1743337" cy="1653175"/>
          </a:xfrm>
        </p:grpSpPr>
        <p:grpSp>
          <p:nvGrpSpPr>
            <p:cNvPr id="5" name="Группа 28"/>
            <p:cNvGrpSpPr/>
            <p:nvPr/>
          </p:nvGrpSpPr>
          <p:grpSpPr>
            <a:xfrm>
              <a:off x="642910" y="3500437"/>
              <a:ext cx="1743337" cy="1653175"/>
              <a:chOff x="642910" y="3500437"/>
              <a:chExt cx="1743337" cy="1653175"/>
            </a:xfrm>
          </p:grpSpPr>
          <p:grpSp>
            <p:nvGrpSpPr>
              <p:cNvPr id="6" name="Группа 14"/>
              <p:cNvGrpSpPr/>
              <p:nvPr/>
            </p:nvGrpSpPr>
            <p:grpSpPr>
              <a:xfrm>
                <a:off x="642910" y="4784279"/>
                <a:ext cx="1743337" cy="369333"/>
                <a:chOff x="571472" y="4518488"/>
                <a:chExt cx="2241435" cy="423888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571472" y="4518488"/>
                  <a:ext cx="1071570" cy="3088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ru-RU" sz="1200" dirty="0" smtClean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741337" y="4624462"/>
                  <a:ext cx="1071570" cy="3179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ru-RU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1500166" y="3500437"/>
                <a:ext cx="6843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42910" y="4500570"/>
              <a:ext cx="751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786314" y="571480"/>
            <a:ext cx="3286148" cy="85725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Малый и средний бизнес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меры поддержки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20" y="1500174"/>
            <a:ext cx="8643966" cy="8025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4963" indent="265113" algn="just">
              <a:tabLst>
                <a:tab pos="630238" algn="l"/>
                <a:tab pos="803275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2019 году были выданы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микрокредиты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7,25 % годовых, 5 организаций  получили кредиты на льготных условиях  под  будущий урожай.</a:t>
            </a:r>
          </a:p>
          <a:p>
            <a:pPr marL="2874963" indent="265113" algn="just">
              <a:tabLst>
                <a:tab pos="630238" algn="l"/>
                <a:tab pos="80327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92075" indent="265113" algn="just">
              <a:tabLst>
                <a:tab pos="630238" algn="l"/>
                <a:tab pos="803275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выбор предлагается 8 инвестиционных</a:t>
            </a:r>
          </a:p>
          <a:p>
            <a:pPr marL="92075" indent="265113" algn="just">
              <a:tabLst>
                <a:tab pos="630238" algn="l"/>
                <a:tab pos="803275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площадок:</a:t>
            </a:r>
          </a:p>
          <a:p>
            <a:pPr marL="92075" indent="265113" algn="just">
              <a:tabLst>
                <a:tab pos="630238" algn="l"/>
                <a:tab pos="803275" algn="l"/>
              </a:tabLst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                                               1.   с. Междуречье- ориентир 210 м на запад от жилого                                    </a:t>
            </a:r>
          </a:p>
          <a:p>
            <a:pPr marL="92075" indent="265113" algn="just">
              <a:tabLst>
                <a:tab pos="630238" algn="l"/>
                <a:tab pos="803275" algn="l"/>
              </a:tabLst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                                               дома ул. Подольская, д. 28. -  </a:t>
            </a:r>
            <a:r>
              <a:rPr lang="ru-RU" sz="1750" b="1" dirty="0" smtClean="0">
                <a:latin typeface="Times New Roman" pitchFamily="18" charset="0"/>
                <a:cs typeface="Times New Roman" pitchFamily="18" charset="0"/>
              </a:rPr>
              <a:t>7 га</a:t>
            </a: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, земля населенного</a:t>
            </a:r>
          </a:p>
          <a:p>
            <a:pPr marL="92075" indent="265113" algn="just">
              <a:tabLst>
                <a:tab pos="630238" algn="l"/>
                <a:tab pos="803275" algn="l"/>
              </a:tabLst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                                               пункта -возможно восстановление  пчелосовхоза</a:t>
            </a:r>
          </a:p>
          <a:p>
            <a:pPr marL="92075" indent="265113" algn="just">
              <a:tabLst>
                <a:tab pos="630238" algn="l"/>
                <a:tab pos="803275" algn="l"/>
              </a:tabLst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                                              (приемного пункта меда), создание совместного</a:t>
            </a:r>
          </a:p>
          <a:p>
            <a:pPr marL="92075" indent="265113" algn="just">
              <a:tabLst>
                <a:tab pos="630238" algn="l"/>
                <a:tab pos="803275" algn="l"/>
              </a:tabLst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                                               производства и переработки меда.</a:t>
            </a:r>
          </a:p>
          <a:p>
            <a:pPr marL="92075" algn="just">
              <a:tabLst>
                <a:tab pos="630238" algn="l"/>
                <a:tab pos="803275" algn="l"/>
              </a:tabLst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2. с. Новотроицкое -ориентир жилой дом. Участок находится примерно в 0,2 км. от ориентира по направлению на северо-восток. ул. Пионерская, д. 36 – </a:t>
            </a:r>
            <a:r>
              <a:rPr lang="ru-RU" sz="1750" b="1" dirty="0" smtClean="0">
                <a:latin typeface="Times New Roman" pitchFamily="18" charset="0"/>
                <a:cs typeface="Times New Roman" pitchFamily="18" charset="0"/>
              </a:rPr>
              <a:t>14 га</a:t>
            </a: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, возможно восстановление молочно-товарной фермы, создание совместного производства по выращиванию крупнорогатого скота  на откорм.</a:t>
            </a:r>
          </a:p>
          <a:p>
            <a:pPr marL="92075" algn="just">
              <a:tabLst>
                <a:tab pos="630238" algn="l"/>
                <a:tab pos="803275" algn="l"/>
              </a:tabLst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3. с. Новотроицкое - ориентир жилой дом ул. Пионерская, д. 36  - </a:t>
            </a:r>
            <a:r>
              <a:rPr lang="ru-RU" sz="1750" b="1" dirty="0" smtClean="0">
                <a:latin typeface="Times New Roman" pitchFamily="18" charset="0"/>
                <a:cs typeface="Times New Roman" pitchFamily="18" charset="0"/>
              </a:rPr>
              <a:t>20 га</a:t>
            </a: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, возможно восстановление молочно-товарной фермы, создание совместного производства по выращиванию крупнорогатого скота  на откорм.</a:t>
            </a:r>
          </a:p>
          <a:p>
            <a:pPr marL="92075" algn="just">
              <a:tabLst>
                <a:tab pos="630238" algn="l"/>
                <a:tab pos="80327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92075" algn="just">
              <a:tabLst>
                <a:tab pos="630238" algn="l"/>
                <a:tab pos="80327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92075" indent="265113" algn="just">
              <a:tabLst>
                <a:tab pos="630238" algn="l"/>
                <a:tab pos="803275" algn="l"/>
              </a:tabLst>
            </a:pPr>
            <a:endParaRPr lang="ru-RU" dirty="0" smtClean="0"/>
          </a:p>
          <a:p>
            <a:pPr marL="92075" indent="265113" algn="just">
              <a:tabLst>
                <a:tab pos="630238" algn="l"/>
                <a:tab pos="80327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92075" indent="265113" algn="just">
              <a:tabLst>
                <a:tab pos="630238" algn="l"/>
                <a:tab pos="80327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92075" indent="265113" algn="just">
              <a:tabLst>
                <a:tab pos="630238" algn="l"/>
                <a:tab pos="80327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92075" indent="265113" algn="just">
              <a:tabLst>
                <a:tab pos="630238" algn="l"/>
                <a:tab pos="80327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74963" indent="265113" algn="just">
              <a:tabLst>
                <a:tab pos="630238" algn="l"/>
                <a:tab pos="80327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74963" indent="265113" algn="just">
              <a:tabLst>
                <a:tab pos="630238" algn="l"/>
                <a:tab pos="80327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74963" indent="265113" algn="just">
              <a:tabLst>
                <a:tab pos="630238" algn="l"/>
                <a:tab pos="803275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3000396" cy="293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000100" y="642918"/>
            <a:ext cx="7000924" cy="4286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Инвестиционные площадки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7158" y="1214422"/>
            <a:ext cx="857256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Сведения о площадках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с. Рождественка  ул. Леонова, 1А-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17 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 возможно восстановление молочно-товарной фермы, создание совместного производства по выращиванию крупнорогатого скота  на откорм.</a:t>
            </a:r>
          </a:p>
          <a:p>
            <a:pPr algn="just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с. Сухановка в 500 метрах на юго-восток от жилого дома ул. Центральная, д. 2 -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11 га,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возможно восстановление молочно-товарной фермы, создание совместного производства по выращиванию крупнорогатого скота  на откорм.</a:t>
            </a:r>
          </a:p>
          <a:p>
            <a:pPr algn="just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с. Ударное  ориентир 155 м на юг от жилого дома ул. Школьная, д. 5.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 га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возможно размещение пчелосовхоза  или временного приемного пункта меда.</a:t>
            </a:r>
          </a:p>
          <a:p>
            <a:pPr algn="just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п. Филино ориентир жилой дом.  Участок находится примерно в 0,4 км от ориентира по направлению на восток ул. Дом офицерского состава, д. 119 -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1 900 га-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Возможно использование земель под разведение коневодства, овцеводство создание совместного производства по выращиванию скота  на откорм.</a:t>
            </a:r>
          </a:p>
          <a:p>
            <a:pPr algn="just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 Ориентир административное здание. Участок находится примерно в 206 м от ориентира по направлению на восток.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0,7 га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Почтовый адрес ориентира: ул.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Мелехина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д. 38. Возможно строительство овощеконсервного завода, создание совместного производства по переработки овощей.</a:t>
            </a:r>
          </a:p>
          <a:p>
            <a:r>
              <a:rPr lang="ru-RU" dirty="0" smtClean="0"/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8786874" cy="785810"/>
          </a:xfrm>
        </p:spPr>
        <p:txBody>
          <a:bodyPr>
            <a:noAutofit/>
          </a:bodyPr>
          <a:lstStyle/>
          <a:p>
            <a:pPr marL="720725" indent="1433513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Распределение предприятий, организаций и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индивидуальных предпринимателей по видам деятельности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0" y="1643050"/>
          <a:ext cx="6000792" cy="485778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464004"/>
                <a:gridCol w="965284"/>
                <a:gridCol w="571504"/>
              </a:tblGrid>
              <a:tr h="2143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деятельности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Юр. лица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ИП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Сельское лесное хозяйство, охота, рыбоводство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Добыча полезных ископаемых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5622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Обрабатывающее производство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8575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Торговля оптовая и розничная; ремонт автотранспортных средств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Транспортировка и хранение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Деятельность гостиниц и предприятий общественного питания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Деятельность финансовая и страховая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Деятельность по операциям с инвестиционным имуществом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Деятельность по операциям с недвижимым имуществом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Деятельность профессиональная, научная и техническая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Деятельность административная и доп. услуги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28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Деятельность в области культуры, спорта, организаций досуга и развлечений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виды услуг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Деятельность в области информатизации и связи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28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управление и обеспечение военной безопасности; социальное обеспечение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Деятельность в области здравоохранения и социальных услуг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5357818" y="1857364"/>
          <a:ext cx="3643338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Герб ДМР желт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5016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714876" y="142852"/>
            <a:ext cx="3286148" cy="92869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Потребительский рынок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1700808"/>
            <a:ext cx="5293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территории Дальнереченского муниципального района расположены предприятия потребительского рынка, из которых:</a:t>
            </a:r>
          </a:p>
          <a:p>
            <a:pPr indent="447675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Предприятия розничной торговли – 82 ед.,</a:t>
            </a:r>
          </a:p>
          <a:p>
            <a:pPr indent="447675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Предприятия мелкорозничной торговли – 5 ед.,</a:t>
            </a:r>
          </a:p>
          <a:p>
            <a:pPr indent="447675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Предприятия общественного питания – 18 ед.,</a:t>
            </a:r>
          </a:p>
          <a:p>
            <a:pPr indent="447675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Объекты бытового обслуживания – 2 ед.,</a:t>
            </a:r>
          </a:p>
          <a:p>
            <a:pPr indent="447675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Авторемонтные мастерские – 3 ед.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4797152"/>
            <a:ext cx="428628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Оборот общественного питания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3,8 млн.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6" y="5715016"/>
            <a:ext cx="4286280" cy="6617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9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платных услуг 4,7 млн. руб.</a:t>
            </a:r>
          </a:p>
          <a:p>
            <a:pPr algn="ctr"/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ASUS\Downloads\IMG-20190503-WA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0143"/>
            <a:ext cx="3309720" cy="1866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9196"/>
            <a:ext cx="3240360" cy="214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0" y="642918"/>
            <a:ext cx="3643338" cy="4286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Инвестиционная политика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43240" y="1214422"/>
            <a:ext cx="5429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Основной целью инвестиционной политики Дальнереченского  муниципального района является решение  вопросов в сфере улучшения инвестиционного климата, формирование и продвижение положительного инвестиционного имиджа округа, роста инвестиционной активности.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29"/>
          <p:cNvGrpSpPr/>
          <p:nvPr/>
        </p:nvGrpSpPr>
        <p:grpSpPr>
          <a:xfrm>
            <a:off x="500034" y="4286256"/>
            <a:ext cx="2687855" cy="2143140"/>
            <a:chOff x="500034" y="3071809"/>
            <a:chExt cx="1886213" cy="2081799"/>
          </a:xfrm>
        </p:grpSpPr>
        <p:pic>
          <p:nvPicPr>
            <p:cNvPr id="1026" name="Picture 2" descr="C:\Users\юля\Desktop\Рисунок1.png"/>
            <p:cNvPicPr>
              <a:picLocks noChangeAspect="1" noChangeArrowheads="1"/>
            </p:cNvPicPr>
            <p:nvPr/>
          </p:nvPicPr>
          <p:blipFill>
            <a:blip r:embed="rId3"/>
            <a:srcRect l="18598" t="78378" r="54834" b="2703"/>
            <a:stretch>
              <a:fillRect/>
            </a:stretch>
          </p:blipFill>
          <p:spPr bwMode="auto">
            <a:xfrm>
              <a:off x="500034" y="4429132"/>
              <a:ext cx="894855" cy="500066"/>
            </a:xfrm>
            <a:prstGeom prst="rect">
              <a:avLst/>
            </a:prstGeom>
            <a:noFill/>
          </p:spPr>
        </p:pic>
        <p:grpSp>
          <p:nvGrpSpPr>
            <p:cNvPr id="5" name="Группа 28"/>
            <p:cNvGrpSpPr/>
            <p:nvPr/>
          </p:nvGrpSpPr>
          <p:grpSpPr>
            <a:xfrm>
              <a:off x="642910" y="3071809"/>
              <a:ext cx="1743337" cy="2081799"/>
              <a:chOff x="642910" y="3071809"/>
              <a:chExt cx="1743337" cy="2081799"/>
            </a:xfrm>
          </p:grpSpPr>
          <p:grpSp>
            <p:nvGrpSpPr>
              <p:cNvPr id="6" name="Группа 14"/>
              <p:cNvGrpSpPr/>
              <p:nvPr/>
            </p:nvGrpSpPr>
            <p:grpSpPr>
              <a:xfrm>
                <a:off x="642910" y="3071809"/>
                <a:ext cx="1743337" cy="2081799"/>
                <a:chOff x="571472" y="2553068"/>
                <a:chExt cx="2241435" cy="2389308"/>
              </a:xfrm>
            </p:grpSpPr>
            <p:pic>
              <p:nvPicPr>
                <p:cNvPr id="12" name="Picture 2" descr="C:\Users\юля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62805" t="17047" r="10627" b="5405"/>
                <a:stretch>
                  <a:fillRect/>
                </a:stretch>
              </p:blipFill>
              <p:spPr bwMode="auto">
                <a:xfrm>
                  <a:off x="1538304" y="2553068"/>
                  <a:ext cx="947494" cy="2049758"/>
                </a:xfrm>
                <a:prstGeom prst="rect">
                  <a:avLst/>
                </a:prstGeom>
                <a:noFill/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571472" y="4518489"/>
                  <a:ext cx="1071570" cy="423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 smtClean="0">
                      <a:latin typeface="Times New Roman" pitchFamily="18" charset="0"/>
                      <a:cs typeface="Times New Roman" pitchFamily="18" charset="0"/>
                    </a:rPr>
                    <a:t>2018</a:t>
                  </a:r>
                  <a:r>
                    <a:rPr lang="ru-RU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ru-RU" sz="1200" dirty="0" smtClean="0">
                      <a:latin typeface="Times New Roman" pitchFamily="18" charset="0"/>
                      <a:cs typeface="Times New Roman" pitchFamily="18" charset="0"/>
                    </a:rPr>
                    <a:t>год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741337" y="4624462"/>
                  <a:ext cx="1071570" cy="3179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 smtClean="0">
                      <a:latin typeface="Times New Roman" pitchFamily="18" charset="0"/>
                      <a:cs typeface="Times New Roman" pitchFamily="18" charset="0"/>
                    </a:rPr>
                    <a:t>2019 год</a:t>
                  </a:r>
                  <a:endParaRPr lang="ru-RU" sz="1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1500166" y="3500437"/>
                <a:ext cx="6843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>
                    <a:latin typeface="Times New Roman" pitchFamily="18" charset="0"/>
                    <a:cs typeface="Times New Roman" pitchFamily="18" charset="0"/>
                  </a:rPr>
                  <a:t>4 687,3</a:t>
                </a:r>
                <a:endParaRPr lang="ru-RU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42910" y="4500570"/>
              <a:ext cx="751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17 244,1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0" y="3643314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инвестиций на 1 жителя,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86182" y="3571876"/>
            <a:ext cx="478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инвестиций в основной капитал по крупным и средним организациям, млн.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27"/>
          <p:cNvGrpSpPr/>
          <p:nvPr/>
        </p:nvGrpSpPr>
        <p:grpSpPr>
          <a:xfrm>
            <a:off x="6215074" y="4786322"/>
            <a:ext cx="2375769" cy="1583778"/>
            <a:chOff x="3714745" y="4357694"/>
            <a:chExt cx="1816764" cy="1583778"/>
          </a:xfrm>
        </p:grpSpPr>
        <p:grpSp>
          <p:nvGrpSpPr>
            <p:cNvPr id="11" name="Группа 26"/>
            <p:cNvGrpSpPr/>
            <p:nvPr/>
          </p:nvGrpSpPr>
          <p:grpSpPr>
            <a:xfrm>
              <a:off x="3714745" y="4357694"/>
              <a:ext cx="1816764" cy="1583778"/>
              <a:chOff x="5072067" y="4857760"/>
              <a:chExt cx="1816764" cy="1583778"/>
            </a:xfrm>
          </p:grpSpPr>
          <p:pic>
            <p:nvPicPr>
              <p:cNvPr id="1027" name="Picture 3" descr="C:\Users\юля\Desktop\Рисунок2.png"/>
              <p:cNvPicPr>
                <a:picLocks noChangeAspect="1" noChangeArrowheads="1"/>
              </p:cNvPicPr>
              <p:nvPr/>
            </p:nvPicPr>
            <p:blipFill>
              <a:blip r:embed="rId4"/>
              <a:srcRect l="60932" t="39889" r="15770" b="15235"/>
              <a:stretch>
                <a:fillRect/>
              </a:stretch>
            </p:blipFill>
            <p:spPr bwMode="auto">
              <a:xfrm>
                <a:off x="5946130" y="4857760"/>
                <a:ext cx="764807" cy="1285884"/>
              </a:xfrm>
              <a:prstGeom prst="rect">
                <a:avLst/>
              </a:prstGeom>
              <a:noFill/>
            </p:spPr>
          </p:pic>
          <p:pic>
            <p:nvPicPr>
              <p:cNvPr id="1028" name="Picture 4" descr="C:\Users\юля\Desktop\Рисунок2.png"/>
              <p:cNvPicPr>
                <a:picLocks noChangeAspect="1" noChangeArrowheads="1"/>
              </p:cNvPicPr>
              <p:nvPr/>
            </p:nvPicPr>
            <p:blipFill>
              <a:blip r:embed="rId4"/>
              <a:srcRect l="14337" t="72300" r="60573" b="12742"/>
              <a:stretch>
                <a:fillRect/>
              </a:stretch>
            </p:blipFill>
            <p:spPr bwMode="auto">
              <a:xfrm>
                <a:off x="5072067" y="5715016"/>
                <a:ext cx="819436" cy="500066"/>
              </a:xfrm>
              <a:prstGeom prst="rect">
                <a:avLst/>
              </a:prstGeom>
              <a:noFill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235954" y="5786454"/>
                <a:ext cx="7143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>
                    <a:latin typeface="Times New Roman" pitchFamily="18" charset="0"/>
                    <a:cs typeface="Times New Roman" pitchFamily="18" charset="0"/>
                  </a:rPr>
                  <a:t>197,7</a:t>
                </a:r>
                <a:endParaRPr lang="ru-RU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143504" y="6072206"/>
                <a:ext cx="8334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smtClean="0">
                    <a:latin typeface="Times New Roman" pitchFamily="18" charset="0"/>
                    <a:cs typeface="Times New Roman" pitchFamily="18" charset="0"/>
                  </a:rPr>
                  <a:t>2018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200" dirty="0" smtClean="0">
                    <a:latin typeface="Times New Roman" pitchFamily="18" charset="0"/>
                    <a:cs typeface="Times New Roman" pitchFamily="18" charset="0"/>
                  </a:rPr>
                  <a:t>год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055388" y="6072206"/>
                <a:ext cx="8334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smtClean="0">
                    <a:latin typeface="Times New Roman" pitchFamily="18" charset="0"/>
                    <a:cs typeface="Times New Roman" pitchFamily="18" charset="0"/>
                  </a:rPr>
                  <a:t>2019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200" dirty="0" smtClean="0">
                    <a:latin typeface="Times New Roman" pitchFamily="18" charset="0"/>
                    <a:cs typeface="Times New Roman" pitchFamily="18" charset="0"/>
                  </a:rPr>
                  <a:t>год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4752695" y="4643446"/>
              <a:ext cx="714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73,9</a:t>
              </a:r>
            </a:p>
          </p:txBody>
        </p:sp>
      </p:grpSp>
      <p:pic>
        <p:nvPicPr>
          <p:cNvPr id="1029" name="Picture 5" descr="C:\Users\юля\Desktop\11-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357298"/>
            <a:ext cx="2619354" cy="1689977"/>
          </a:xfrm>
          <a:prstGeom prst="rect">
            <a:avLst/>
          </a:prstGeom>
          <a:noFill/>
        </p:spPr>
      </p:pic>
      <p:pic>
        <p:nvPicPr>
          <p:cNvPr id="1030" name="Picture 6" descr="C:\Users\юля\Desktop\regnum_picture_15102360001637007_normal.jpg"/>
          <p:cNvPicPr>
            <a:picLocks noChangeAspect="1" noChangeArrowheads="1"/>
          </p:cNvPicPr>
          <p:nvPr/>
        </p:nvPicPr>
        <p:blipFill>
          <a:blip r:embed="rId6" cstate="print"/>
          <a:srcRect t="14457" r="2612" b="15326"/>
          <a:stretch>
            <a:fillRect/>
          </a:stretch>
        </p:blipFill>
        <p:spPr bwMode="auto">
          <a:xfrm>
            <a:off x="3143240" y="4357694"/>
            <a:ext cx="2680157" cy="1714512"/>
          </a:xfrm>
          <a:prstGeom prst="rect">
            <a:avLst/>
          </a:prstGeom>
          <a:noFill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857364"/>
            <a:ext cx="7786742" cy="57150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Транспортная инфраструктура –  наличие  железнодорожных и автомобильных магистралей, авиасообщение.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785918" y="3000372"/>
            <a:ext cx="7215238" cy="3571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Сельскохозяйственные угодья – 70 000 га, в т. ч. пашни 24 тыс. га.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643042" y="3929066"/>
            <a:ext cx="7361422" cy="5715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rmAutofit lnSpcReduction="1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Разведанные запасы полезных ископаемых – бурый уголь, ильменит, вольфрам, золото.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000100" y="5286388"/>
            <a:ext cx="8001056" cy="6429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Экологически чистая территория для развития пчеловодства, прудового рыбоводства, туризма (географический центр Приморского края).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1357290" y="4572008"/>
            <a:ext cx="7643866" cy="6429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Промышленные запасы природных строительных материалов – гравий, щебень, песок, глины, известь.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928794" y="3429000"/>
            <a:ext cx="7072362" cy="4286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Перспективы разведки – углеводородное сырье, алмазы.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1571604" y="2500306"/>
            <a:ext cx="7429552" cy="4286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Основные природные ресурсы –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кедрово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–широколиственные леса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642910" y="1214422"/>
            <a:ext cx="8358246" cy="5715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rmAutofit lnSpcReduction="1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Ведущие отрасли экономики: сельскохозяйственное производство, строительство,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розничная торговля.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034" y="5987497"/>
            <a:ext cx="8501089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Географически благоприятно расположен к границам стран потенциальных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импортеров – КНР, Япония, КНДР.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0"/>
          <p:cNvSpPr>
            <a:spLocks noGrp="1"/>
          </p:cNvSpPr>
          <p:nvPr>
            <p:ph type="title"/>
          </p:nvPr>
        </p:nvSpPr>
        <p:spPr>
          <a:xfrm>
            <a:off x="428596" y="285728"/>
            <a:ext cx="7786710" cy="785794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Факторы конкурентоспособности муниципального образования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1934" y="571480"/>
            <a:ext cx="5072066" cy="428628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l"/>
            <a:r>
              <a:rPr lang="ru-RU" sz="2400" b="0" dirty="0" smtClean="0">
                <a:solidFill>
                  <a:schemeClr val="tx2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Инвестиционные предложения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785795"/>
            <a:ext cx="571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1357298"/>
            <a:ext cx="8143900" cy="15696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7675"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Дальнереченского муниципального района расположено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Ариадненское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месторождение ильменита. </a:t>
            </a:r>
          </a:p>
          <a:p>
            <a:pPr indent="447675"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Титановые руды расположены в бассейне ключа Падь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Тодохова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в его правого притока – ключа Потапова впадающего в последний в 3,8 км выше устья.  Падь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Тодохова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является левым притоком Реки Малиновки и впадает в последнюю  в 2-х км ниже с. Ариадное.</a:t>
            </a:r>
          </a:p>
        </p:txBody>
      </p:sp>
      <p:pic>
        <p:nvPicPr>
          <p:cNvPr id="13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22530" name="Picture 2" descr="http://geoperm.books-place.ru/pic5/p096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071810"/>
            <a:ext cx="4000528" cy="294818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643438" y="2786058"/>
            <a:ext cx="392909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двух километрах от начала россыпи проходит федеральная дорога Дальнереченск – Ариадное –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Пожига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Районный центр и ближайшая железнодорожная станция – г. Дальнереченск  находится  в 133 км. В непосредственной близости от россыпи находится одноименное месторождение коренных ильменитовых руд, суммарные ресурсы ильменита в котором  составляют по категории Р1-Р2 50 млн. тонн, что определяет перспективы увеличения ресурсной базы данной площади.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00662" y="571480"/>
            <a:ext cx="3643338" cy="428628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l"/>
            <a:r>
              <a:rPr lang="ru-RU" sz="2400" b="0" dirty="0" smtClean="0">
                <a:solidFill>
                  <a:schemeClr val="tx2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Градостроительство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785795"/>
            <a:ext cx="571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00042"/>
            <a:ext cx="435057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5072066" y="1357298"/>
            <a:ext cx="3571868" cy="501675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7675"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Дальнереченского муниципального района расположены 6 сельских поселений, действуют 6 Генеральных планов сельских поселений Дальнереченского муниципального района, утвержденные Решением Думы Дальнереченского муниципального района от 21 декабря 2015 года № 82.</a:t>
            </a:r>
          </a:p>
          <a:p>
            <a:pPr indent="447675"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Схема территориального планирования Дальнереченского муниципального района, Правила землепользования и застройки сельских поселений Дальнереченского муниципального района.</a:t>
            </a:r>
          </a:p>
          <a:p>
            <a:pPr indent="447675"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Информация размещена на официальном сайте администрации Дальнереченского муниципального района http://dalmdr.ru/node/2116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Герб ДМР желт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42976" y="785795"/>
            <a:ext cx="571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86182" y="642918"/>
            <a:ext cx="5157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Учреждения образования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158" y="1000108"/>
            <a:ext cx="3670428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 общеобразовательных учреждений:</a:t>
            </a:r>
          </a:p>
          <a:p>
            <a:pPr marL="263525" indent="274638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МОБУ «СОШ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с.Рождественка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263525" indent="274638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МОБУ «СОШ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с.Сальское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263525" indent="274638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МОБУ «СОШ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с.Веденка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263525" indent="274638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МОБУ «СОШ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с.Стретенка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263525" indent="274638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МОБУ «СОШ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с.Ракитное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263525" indent="274638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МОБУ «СОШ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с.Малиново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63525" indent="274638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МОБУ «СОШ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с.Ариадное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63525" indent="274638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МОБУ «СОШ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с.Орехово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63525" indent="274638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(с 2 филиалами  в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Боголюбовка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3525" indent="274638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в с. Поляны )</a:t>
            </a:r>
          </a:p>
          <a:p>
            <a:pPr marL="263525" indent="274638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МОБУ «ООШ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с.Соловьевка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63525" indent="274638"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МОБУ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«ООШ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с.Любитовка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C:\Users\Пользователь\Desktop\фото для презентации\сальское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4143380"/>
            <a:ext cx="2428892" cy="25171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фото для презентации\малиново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4143380"/>
            <a:ext cx="2286016" cy="2505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Герб ДМР желт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8181" y="84094"/>
            <a:ext cx="928694" cy="105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16" name="Рисунок 15" descr="ракитное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4286256"/>
            <a:ext cx="3000396" cy="2357454"/>
          </a:xfrm>
          <a:prstGeom prst="rect">
            <a:avLst/>
          </a:prstGeom>
        </p:spPr>
      </p:pic>
      <p:pic>
        <p:nvPicPr>
          <p:cNvPr id="17" name="Рисунок 16" descr="орехово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96" y="1428736"/>
            <a:ext cx="4714864" cy="25003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70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42976" y="785795"/>
            <a:ext cx="571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86182" y="571480"/>
            <a:ext cx="5157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Учреждения образования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844" y="1357298"/>
            <a:ext cx="62865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дошкольных образовательных  учреждения: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82563" indent="173038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МДОБУ «Детский сад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с.Ракитное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182563" indent="173038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МДОБУ «Детский сад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с.Сальское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182563" indent="173038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МДОБУ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с.Веденка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182563" indent="173038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6 структурных дошкольных подразделений.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образовательных учреждениях 370 воспитанников.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Пользователь\Desktop\фото для презентации\дс с Ракитное\IMG-20190422-WA0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4572008"/>
            <a:ext cx="1975693" cy="1481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фото для презентации\дс сальское\IMG-20190422-WA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4143380"/>
            <a:ext cx="1785950" cy="20101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ьзователь\Desktop\фото для презентации\ДС ВЕДЕНКА\IMG-20190422-WA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000504"/>
            <a:ext cx="1857388" cy="2014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Герб ДМР желты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15" name="Рисунок 14" descr="сальское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94" y="1500174"/>
            <a:ext cx="3429024" cy="2486025"/>
          </a:xfrm>
          <a:prstGeom prst="rect">
            <a:avLst/>
          </a:prstGeom>
        </p:spPr>
      </p:pic>
      <p:pic>
        <p:nvPicPr>
          <p:cNvPr id="16" name="Рисунок 15" descr="ДС рождественка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108" y="4000504"/>
            <a:ext cx="2786082" cy="235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042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42976" y="785795"/>
            <a:ext cx="571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86182" y="571480"/>
            <a:ext cx="5157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Учреждения образования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816" y="1491046"/>
            <a:ext cx="8352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МБУ ДО «Дом детского творчества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с.Ракитное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660 воспитанников; Направления: художественное творчество, краеведение, спорт.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Пользователь\Desktop\фото для презентации\ддт\IMG-20190422-WA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1115"/>
            <a:ext cx="2315655" cy="1583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фото для презентации\ддт\IMG-20190422-WA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37377"/>
            <a:ext cx="2295136" cy="1434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087" y="3752166"/>
            <a:ext cx="7679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МБУ ДО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–юношеская спортивная школа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с.Веденка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290 воспитанников; направления: теннис, волейбол, баскетбол, самбо, ОФП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Пользователь\Desktop\фото для презентации\ДЮСШ\IMG-20190422-WA0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428962"/>
            <a:ext cx="2139185" cy="1928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Герб ДМР желты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17" name="Рисунок 16" descr="imag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074" y="2143116"/>
            <a:ext cx="2500330" cy="1428760"/>
          </a:xfrm>
          <a:prstGeom prst="rect">
            <a:avLst/>
          </a:prstGeom>
        </p:spPr>
      </p:pic>
      <p:pic>
        <p:nvPicPr>
          <p:cNvPr id="18" name="Рисунок 17" descr="DSC071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1802" y="4500570"/>
            <a:ext cx="2714644" cy="1752187"/>
          </a:xfrm>
          <a:prstGeom prst="rect">
            <a:avLst/>
          </a:prstGeom>
        </p:spPr>
      </p:pic>
      <p:pic>
        <p:nvPicPr>
          <p:cNvPr id="19" name="Рисунок 18" descr="1153998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72198" y="4500570"/>
            <a:ext cx="2786050" cy="19288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936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858016" y="500042"/>
            <a:ext cx="1471594" cy="58177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785795"/>
            <a:ext cx="571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643050"/>
            <a:ext cx="2679638" cy="170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3929066"/>
            <a:ext cx="3714776" cy="246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929066"/>
            <a:ext cx="3711505" cy="247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Герб ДМР желты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42910" y="1142984"/>
            <a:ext cx="5357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2019 году культурное обслуживание населения района осуществляли 6 муниципальных  казенных учреждений культурно–досугового типа в состав которой входит 2 структурных клубных учреждения и муниципальное казенное учреждение «Районный информационно–досуговый центр» в составе которого 10 библиотек, 1 дендропарк. Утвержден административный регламент предоставления муниципальной услуги «Библиотечное обслуживание населения»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640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7215206" y="500042"/>
            <a:ext cx="971528" cy="51033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Спорт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785794"/>
            <a:ext cx="571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71678"/>
            <a:ext cx="4214843" cy="328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Герб ДМР желт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14282" y="1928802"/>
            <a:ext cx="4214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Дальнереченского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муниципального района находятся различные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–спортивные учреждения, ориентированные на массовый, любительский и профессиональный спорт: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2844" y="5429264"/>
            <a:ext cx="7286676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47675" indent="182563">
              <a:buFont typeface="Wingdings" pitchFamily="2" charset="2"/>
              <a:buChar char="Ø"/>
              <a:tabLst>
                <a:tab pos="538163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ДЮСШ – 1 ед. (с численностью занимающихся 288 человек)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844" y="3786190"/>
            <a:ext cx="428628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47675" indent="182563">
              <a:buFont typeface="Wingdings" pitchFamily="2" charset="2"/>
              <a:buChar char="Ø"/>
              <a:tabLst>
                <a:tab pos="538163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Плоскостные сооружения – 18 ед.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844" y="4357694"/>
            <a:ext cx="428628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47675" indent="182563">
              <a:buFont typeface="Wingdings" pitchFamily="2" charset="2"/>
              <a:buChar char="Ø"/>
              <a:tabLst>
                <a:tab pos="538163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Спортзалы – 14 ед.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2844" y="4929198"/>
            <a:ext cx="428628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47675" indent="182563">
              <a:buFont typeface="Wingdings" pitchFamily="2" charset="2"/>
              <a:buChar char="Ø"/>
              <a:tabLst>
                <a:tab pos="538163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Стадион – 1 ед.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42844" y="5857892"/>
            <a:ext cx="7286676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47675" indent="182563">
              <a:buFont typeface="Wingdings" pitchFamily="2" charset="2"/>
              <a:buChar char="Ø"/>
              <a:tabLst>
                <a:tab pos="538163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Площадка с тренажерами </a:t>
            </a:r>
            <a:r>
              <a:rPr lang="ru-RU" dirty="0" smtClean="0"/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ед.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844" y="6357958"/>
            <a:ext cx="7286676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47675" indent="182563">
              <a:buFont typeface="Wingdings" pitchFamily="2" charset="2"/>
              <a:buChar char="Ø"/>
              <a:tabLst>
                <a:tab pos="538163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Универсальные игровые площадки </a:t>
            </a:r>
            <a:r>
              <a:rPr lang="ru-RU" dirty="0" smtClean="0"/>
              <a:t>–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6 ед.    </a:t>
            </a:r>
          </a:p>
        </p:txBody>
      </p:sp>
    </p:spTree>
    <p:extLst>
      <p:ext uri="{BB962C8B-B14F-4D97-AF65-F5344CB8AC3E}">
        <p14:creationId xmlns="" xmlns:p14="http://schemas.microsoft.com/office/powerpoint/2010/main" val="356640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1357298"/>
            <a:ext cx="77867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базе ДЮСШ создано структурное подразделение (центр тестирования ГТО)</a:t>
            </a:r>
          </a:p>
          <a:p>
            <a:pPr indent="44767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Финансирование районных мероприятий осуществляется по программе «Сохранение и развитие культуры, спорта и молодежной политики на территории Дальнереченского муниципального района на 2020–2024 годы».  Общая численность занимающихся физкультурой и спортом составила 2673 человек или 30,4 % населения.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0"/>
          <p:cNvSpPr>
            <a:spLocks noGrp="1"/>
          </p:cNvSpPr>
          <p:nvPr>
            <p:ph type="title"/>
          </p:nvPr>
        </p:nvSpPr>
        <p:spPr>
          <a:xfrm>
            <a:off x="7143768" y="500042"/>
            <a:ext cx="971528" cy="51033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Спорт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875"/>
            <a:ext cx="2786082" cy="185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4929198"/>
            <a:ext cx="2664296" cy="168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3643314"/>
            <a:ext cx="3000364" cy="192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1214422"/>
            <a:ext cx="8572560" cy="5405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Дальнереченском районе немало мест для отдыха и экскурсий, которые привлекают внимание жителей и гостей района. Одним из них является красивейшая местность близ села Сухановка, которое почти вплотную примыкает к главной местной достопримечательности – 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Сухановскому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водохранилищу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Привлекает внимание и основная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района –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Малиновка.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Таежным дебрям, окружающим реку, нет конца и края. Река богата рыбой: водятся сом, налим,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губарь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карась, сазан, хариус и другие виды. В ее водах обитает кожистая черепаха. В более ранние годы в чистых водах реки нерестились горбуша и кета. На ее отлогих берегах, покрытых галькой и песком, любят отдыхать местное население и туристы.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Любители экстремального отдыха сплавляются по реке на плотах и резиновых лодках.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многих озерах района прорастает лотос, кувшинки, чилим (водяной орех).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Популярна местность, где расположен источник минеральной воды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Кислый ключ.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Очевидец вспоминает: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“Десять километров в глубь тайги от села Ариадное нужно проехать по непроходимой дороге, чтобы попасть на небольшой ключ под таким названием. Он расположен в небольшом ущелье и представляет два неглубоких колодца. Вода имеет кисловатый вкус и насыщена газом радоном. Примечательно то, что люди приезжают сюда неоднократно не только поправить свое здоровье, но и полюбоваться прекрасными видами Уссурийской тайги. Выйдя из палатки, можно увидеть как под ногами стелется дикий виноград, элеутерококк, лимонник, стоят огромные кедры…Это место в Дальнереченском районе является несомненной достопримечательностью не только из-за своей уникальной воды, но и как один из красивейших уголков Уссурийской тайги”.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0"/>
          <p:cNvSpPr>
            <a:spLocks noGrp="1"/>
          </p:cNvSpPr>
          <p:nvPr>
            <p:ph type="title"/>
          </p:nvPr>
        </p:nvSpPr>
        <p:spPr>
          <a:xfrm>
            <a:off x="1357290" y="500042"/>
            <a:ext cx="6758006" cy="51033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Достопримечательности Дальнереченского района</a:t>
            </a:r>
          </a:p>
        </p:txBody>
      </p:sp>
      <p:pic>
        <p:nvPicPr>
          <p:cNvPr id="11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1071546"/>
            <a:ext cx="6074610" cy="71438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Известные земляки </a:t>
            </a:r>
            <a:b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Дальнереченского муниципального района</a:t>
            </a:r>
            <a:b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old.pgpb.ru/cd/terra/dalnerg/image30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587138"/>
            <a:ext cx="1477968" cy="207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1500175"/>
            <a:ext cx="684113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Сыстерова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Екатерина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Николаевна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(14.10.1921-14.02.1987)</a:t>
            </a:r>
          </a:p>
          <a:p>
            <a:pPr lvl="0" indent="355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Почётный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гражданин города Дальнереченска (1982), родилась 12 ноября 1921 г. в селе Орехово, Приморского края. С отличием окончила Хабаровское педучилище в 1941 году. В годы войны работала в школе села Новотроицкое. Заочно окончила Хабаровский пединститут. Много лет работала учителем русского языка и литературы. Е.Н.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Сыстерова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выросла в семье с яркой фольклорной традицией, поэтому она увлекалась собиранием фольклора и сумела увлечь этим своих учеников. В 1986 году издательство Дальневосточного государственного университета выпустило сборник “Фольклор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Дальнеречья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”, ставший итогом многолетней работы. Известна Е.Н.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Сыстерова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 как поэтесса, стихи её часто печатались в местной газете. Умерла в 1987 году.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" name="Picture 2" descr="Герб ДМР желт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11616" y="3956321"/>
            <a:ext cx="66064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Шумейко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Авксентий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Андреевич (1.01.1908-10.06.1944)</a:t>
            </a:r>
          </a:p>
          <a:p>
            <a:pPr indent="4476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Воевал с июня 1941г. на Кавказском, Калининском , Ленинградском фронтах. 10.06.1944г. зам. командира эскадрильи 12-го бомбардировочного авиационного полка (13-я воздушная армия, Ленинградский фронт) майор Шумейко при бомбардировке воинских эшелонов на Карельском перешейке в районе Б.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Калелово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погиб. Звание Героя присвоено 2.08.1944г. (посмертно) </a:t>
            </a:r>
          </a:p>
          <a:p>
            <a:pPr indent="4476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Награжден орденами Ленина, Красного Знамени, Красной Звезды, медалями</a:t>
            </a:r>
          </a:p>
          <a:p>
            <a:pPr indent="4476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Род. в 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Стретенка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Дальнереченского района. В 20-30-е гг. работал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Имане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Уссурийске. В 1933г. окончил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Ейскую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школу летчиков. Работал пилотом в ГВФ.</a:t>
            </a:r>
          </a:p>
          <a:p>
            <a:pPr indent="4476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1939-1940 – летчик авиаотряда г. Магадана. С июня 1941 – на фронте.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12" name="Picture 3" descr="Шумейко Авксентий Андреевич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071942"/>
            <a:ext cx="1500198" cy="22149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2511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28604"/>
            <a:ext cx="6523658" cy="85724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Географический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центр Приморского края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Дальнереченском районе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1500174"/>
            <a:ext cx="8429684" cy="3286148"/>
          </a:xfrm>
        </p:spPr>
        <p:txBody>
          <a:bodyPr>
            <a:normAutofit fontScale="47500" lnSpcReduction="20000"/>
          </a:bodyPr>
          <a:lstStyle/>
          <a:p>
            <a:pPr marL="0" indent="447675" algn="just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Группа из четырех действительных членов Общества изучения Амурского края в составе Председателя ОИАК, профессора, доктора географических наук Петра Федоровича Бровко, начальника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редакционно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–издательского отдела Общества Ивана Николаевича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Егорчева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фенолога из поселка Новошахтинска Якова Иосифовича Леликова и предпринимателя Юрия Геннадьевича Ефремова предприняла 8 октября 2004 г. своеобразный марш – бросок в район села Ариадное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Дальнереченского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района. Они добирались до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Дальнереченского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района через южную часть Приморья, с интересной и давно вынашиваемой целью – установить на территории района памятный знак «Географический центр Приморского края».</a:t>
            </a:r>
          </a:p>
          <a:p>
            <a:pPr marL="0" indent="447675" algn="just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Всю предварительную работу по расчету и определению такой точки на карте проделал Я.И. Леликов. В результате выяснилось, что она оказалась в горах в 19 километрах от села Ариадное. Члены экспедиции в определенной ими местности, на каменном склоне горы установили гранитную плиту.</a:t>
            </a:r>
          </a:p>
        </p:txBody>
      </p:sp>
      <p:pic>
        <p:nvPicPr>
          <p:cNvPr id="5" name="Рисунок 4" descr="C:\Users\Duma\Desktop\Географический центр Приморского края.jpg"/>
          <p:cNvPicPr/>
          <p:nvPr/>
        </p:nvPicPr>
        <p:blipFill>
          <a:blip r:embed="rId2"/>
          <a:srcRect t="21893" r="4434" b="11480"/>
          <a:stretch>
            <a:fillRect/>
          </a:stretch>
        </p:blipFill>
        <p:spPr bwMode="auto">
          <a:xfrm>
            <a:off x="5929322" y="4357694"/>
            <a:ext cx="278608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old.pgpb.ru/cd/terra/dalnerr/image456.jpg"/>
          <p:cNvPicPr/>
          <p:nvPr/>
        </p:nvPicPr>
        <p:blipFill>
          <a:blip r:embed="rId3"/>
          <a:srcRect l="18596" t="12699" r="16748" b="20692"/>
          <a:stretch>
            <a:fillRect/>
          </a:stretch>
        </p:blipFill>
        <p:spPr bwMode="auto">
          <a:xfrm>
            <a:off x="428596" y="4357694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14678" y="4429132"/>
            <a:ext cx="278608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абличка установлена в урочище "Водопад" на безымянной скале на берегу р.Малиновка в 17 км от п.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Пожига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Дальнереченского района. На Восток в сторону хребта "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Сихотэ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Алинь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". От г.Владивостока около 500 км.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Герб ДМР желт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404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ÐÐ°ÑÑÐ¸Ð½ÐºÐ¸ Ð¿Ð¾ Ð·Ð°Ð¿ÑÐ¾ÑÑ ÐÐ¸ÐºÐ¸ÑÑÐµÐ½ÐºÐ¾ ÐÐ¸ÐºÐ¸ÑÐ° ÐÐ°ÑÐ¸Ð»ÑÐµÐ²Ð¸Ñ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216" y="1932234"/>
            <a:ext cx="1656184" cy="190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39752" y="1844824"/>
            <a:ext cx="65527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Никитченко Никита Васильевич (1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903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26.06.1944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lvl="0" indent="1825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26 июня 1944 г. во время контратаки танков противника у деревни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Погостище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Псковского района Псковской области сапер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Никитченко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выполнял задание по минированию. Во время контратаки немцев бросился под вражеский танк с двумя гранатами и подорвал его. Звание Героя присвоено 24.03.1945 г. посмертно. Род. в деревне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Новобелое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Воронежской области. В 1910 г.переехал с родителями в Приморье, в село Красное Дальнереченского района. С марта 1942 – на фронте.</a:t>
            </a: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1" descr="ÐÐ°ÑÑÐ¸Ð½ÐºÐ¸ Ð¿Ð¾ Ð·Ð°Ð¿ÑÐ¾ÑÑ Ð¢Ð¾ÐºÐ°ÑÑÐºÐ¸Ð¹ ÐÐ°ÑÐ¸Ð»Ð¸Ð¹ ÐÐ°ÑÐºÐ¾Ð²Ð¸Ñ"/>
          <p:cNvPicPr>
            <a:picLocks noChangeAspect="1" noChangeArrowheads="1"/>
          </p:cNvPicPr>
          <p:nvPr/>
        </p:nvPicPr>
        <p:blipFill rotWithShape="1">
          <a:blip r:embed="rId3"/>
          <a:srcRect b="17584"/>
          <a:stretch/>
        </p:blipFill>
        <p:spPr bwMode="auto">
          <a:xfrm>
            <a:off x="504078" y="4002088"/>
            <a:ext cx="1718874" cy="209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2233400" y="3866736"/>
            <a:ext cx="665908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Токарский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Василий Маркович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14.01.1919-28.10.1983)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indent="2635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Трудовой путь начал в 1936 году вальщиком леса в Калининском леспромхозе. Знатный лесоруб Приморья. Первым в крае освоил бензомоторную пилу и стал показывать рекордные результаты по валке леса. Трудился на лесных делянах Дальнереченского района четверть века. Неоднократно избирался депутатом краевого и районного Советов. С 80–х гг. был учрежден переходящий приз его имени, который вручался бригаде, добившейся наивысших показателей.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indent="2635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1957 г. за выдающиеся успехи В.М.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Токарскому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присвоено звание Героя Социалистического Труда. С 1977г. – Почетный житель Дальнереченского района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indent="2635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Род. в с.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Любитовка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Дальнереченского района. Жил в с.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Пожига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Дальнереченского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indent="263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428860" y="785794"/>
            <a:ext cx="5931734" cy="71438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Известные земляки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Дальнереченского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Герб ДМР желт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48" y="571480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683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476672"/>
            <a:ext cx="4572032" cy="51033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Контакты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285860"/>
            <a:ext cx="4038600" cy="443484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Глава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Дальнереченского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муниципального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района 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Дернов </a:t>
            </a:r>
          </a:p>
          <a:p>
            <a:pPr marL="0" indent="0" algn="ctr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Виктор Сергеевич</a:t>
            </a:r>
          </a:p>
          <a:p>
            <a:pPr marL="0" indent="0" algn="ctr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Тел. 8 (42356) 25–4–14</a:t>
            </a:r>
          </a:p>
          <a:p>
            <a:pPr marL="0" indent="0" algn="ctr">
              <a:buNone/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E–mail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Glavadmr@narod.ru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33928" y="1153160"/>
            <a:ext cx="4430560" cy="443484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Заместитель главы администрации Дальнереченского муниципального района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Попов </a:t>
            </a:r>
          </a:p>
          <a:p>
            <a:pPr marL="0" indent="0" algn="ctr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Александр Григорьевич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Тел. 8 (42356) 25–4–14</a:t>
            </a:r>
          </a:p>
          <a:p>
            <a:pPr marL="0" indent="0" algn="ctr">
              <a:buNone/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E–mail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ekonom.dmr@mail.ru</a:t>
            </a:r>
            <a:endParaRPr lang="en-US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/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юля\Desktop\primor.jpg"/>
          <p:cNvPicPr>
            <a:picLocks noChangeAspect="1" noChangeArrowheads="1"/>
          </p:cNvPicPr>
          <p:nvPr/>
        </p:nvPicPr>
        <p:blipFill rotWithShape="1">
          <a:blip r:embed="rId2"/>
          <a:srcRect t="-2" b="63721"/>
          <a:stretch/>
        </p:blipFill>
        <p:spPr bwMode="auto">
          <a:xfrm>
            <a:off x="-16480" y="4357694"/>
            <a:ext cx="9144000" cy="2500306"/>
          </a:xfrm>
          <a:prstGeom prst="rect">
            <a:avLst/>
          </a:prstGeom>
          <a:noFill/>
        </p:spPr>
      </p:pic>
      <p:pic>
        <p:nvPicPr>
          <p:cNvPr id="7" name="Picture 2" descr="Герб ДМР желт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62" y="500042"/>
            <a:ext cx="92869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76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3760" y="664532"/>
            <a:ext cx="5800728" cy="642942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Визитная карточка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Дальнереченского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484784"/>
            <a:ext cx="3816424" cy="5112568"/>
          </a:xfrm>
        </p:spPr>
        <p:txBody>
          <a:bodyPr>
            <a:normAutofit lnSpcReduction="10000"/>
          </a:bodyPr>
          <a:lstStyle/>
          <a:p>
            <a:pPr indent="35560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фонде Российского государственного исторического архива Дальнего Востока хранится «приказ августа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8–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дня 1909 г. № 354» военного губернатора Приморской области генерал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Флуга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в котором говорится следующее:  «Образовать из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Южно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–Уссурийского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уезда Приморской области три уезда: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Никольск–Уссурийский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Иманский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Ольгинский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новому стилю 22 августа).</a:t>
            </a:r>
          </a:p>
          <a:p>
            <a:pPr indent="35560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1 января  1910 года центром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Иманского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уезда стал поселок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Иман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35560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января 1913 года управления селениями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Имано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Вакской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долины подразделяется на 2 волости: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Веденкинскую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Ракитненскую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5560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24 мая 1962 году был издан Указ Президиума Верховного Совета РСФСР «Об отнесении  города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Иман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 категории городов краевого  подчинения». 23 июня 1962  году было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произведено разделение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город  и  район. </a:t>
            </a:r>
          </a:p>
          <a:p>
            <a:pPr algn="just"/>
            <a:endParaRPr lang="ru-RU" dirty="0"/>
          </a:p>
        </p:txBody>
      </p:sp>
      <p:pic>
        <p:nvPicPr>
          <p:cNvPr id="5" name="Содержимое 4" descr="08951415.jp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4396"/>
          <a:stretch/>
        </p:blipFill>
        <p:spPr>
          <a:xfrm>
            <a:off x="4281505" y="1484784"/>
            <a:ext cx="4786346" cy="5184576"/>
          </a:xfrm>
        </p:spPr>
      </p:pic>
      <p:pic>
        <p:nvPicPr>
          <p:cNvPr id="7" name="Picture 2" descr="Герб ДМР желт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788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264" y="476672"/>
            <a:ext cx="7571184" cy="51944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Официальные символы муниципального образования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484785"/>
            <a:ext cx="4824536" cy="4896544"/>
          </a:xfrm>
        </p:spPr>
        <p:txBody>
          <a:bodyPr>
            <a:normAutofit fontScale="92500" lnSpcReduction="20000"/>
          </a:bodyPr>
          <a:lstStyle/>
          <a:p>
            <a:pPr marL="0" indent="447675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Герб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Дальнереченского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муниципального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района утверждён 28 июля 2005 года.</a:t>
            </a:r>
          </a:p>
          <a:p>
            <a:pPr marL="0" indent="447675"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Герб –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 серебряном поле –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опрокинутый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лазоревый вилообразный крест, поверх всего – изображение  надземной зеленой части растения женьшень – стебель с двумя листьями,  с золотыми ягодами.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47675"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Символизм: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marL="0" indent="447675">
              <a:buFont typeface="Wingdings" pitchFamily="2" charset="2"/>
              <a:buChar char="ü"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Вилообразной синий крест олицетворяет слияния трех рек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Уссури, Большая Уссурка и Малиновка.</a:t>
            </a:r>
          </a:p>
          <a:p>
            <a:pPr marL="0" indent="447675">
              <a:buFont typeface="Wingdings" pitchFamily="2" charset="2"/>
              <a:buChar char="ü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Женьшень в геральдике является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символом богатства, изобилия и процветания.</a:t>
            </a:r>
          </a:p>
          <a:p>
            <a:pPr marL="0" indent="447675">
              <a:buFont typeface="Wingdings" pitchFamily="2" charset="2"/>
              <a:buChar char="ü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Серебряный цвет в геральдике обозначает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чистоту помыслов и мир.</a:t>
            </a:r>
          </a:p>
          <a:p>
            <a:pPr marL="0" indent="447675">
              <a:buFont typeface="Wingdings" pitchFamily="2" charset="2"/>
              <a:buChar char="ü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Синий цвет в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геральдике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символизирует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красоту и величие.</a:t>
            </a:r>
          </a:p>
          <a:p>
            <a:pPr marL="0" indent="447675">
              <a:buFont typeface="Wingdings" pitchFamily="2" charset="2"/>
              <a:buChar char="ü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Зеленый цвет в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геральдике  олицетворяет рост и жизнь.</a:t>
            </a:r>
          </a:p>
          <a:p>
            <a:pPr marL="0" indent="447675" algn="just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Герб ДМР желтый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86381" y="1785926"/>
            <a:ext cx="342902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62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409224"/>
            <a:ext cx="5181525" cy="571504"/>
          </a:xfrm>
        </p:spPr>
        <p:txBody>
          <a:bodyPr>
            <a:noAutofit/>
          </a:bodyPr>
          <a:lstStyle/>
          <a:p>
            <a:r>
              <a:rPr lang="ru-RU" sz="2400" b="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Занимательная информация</a:t>
            </a:r>
            <a:endParaRPr lang="ru-RU" sz="2400" b="0" dirty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3" y="1244970"/>
            <a:ext cx="8569331" cy="5613030"/>
          </a:xfrm>
        </p:spPr>
        <p:txBody>
          <a:bodyPr>
            <a:noAutofit/>
          </a:bodyPr>
          <a:lstStyle/>
          <a:p>
            <a:pPr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В Дальнереченском районе живут потомки русских, украинцев и белорусов, переселившихся сюда в основном в конце ХIХ начале ХХ столетия. И фольклор этого района - русско-украинский, со значительным белорусским элементом. Причем, большинство сел здесь смешанного типа поселения: вместе в одном селе проживают русские, украинцы и белорусы. Это смешанное заселение сказалось на сложении фольклорной традиции.</a:t>
            </a:r>
          </a:p>
          <a:p>
            <a:pPr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В жанровом и тематическом отношении </a:t>
            </a:r>
            <a:r>
              <a:rPr lang="ru-RU" sz="1650" b="1" i="1" dirty="0" smtClean="0">
                <a:latin typeface="Times New Roman" pitchFamily="18" charset="0"/>
                <a:cs typeface="Times New Roman" pitchFamily="18" charset="0"/>
              </a:rPr>
              <a:t>фольклор </a:t>
            </a:r>
            <a:r>
              <a:rPr lang="ru-RU" sz="1650" b="1" i="1" dirty="0" err="1" smtClean="0">
                <a:latin typeface="Times New Roman" pitchFamily="18" charset="0"/>
                <a:cs typeface="Times New Roman" pitchFamily="18" charset="0"/>
              </a:rPr>
              <a:t>Дальнеречья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 представлен достаточно полно. </a:t>
            </a:r>
            <a:r>
              <a:rPr lang="ru-RU" sz="1650" b="1" i="1" dirty="0" smtClean="0">
                <a:latin typeface="Times New Roman" pitchFamily="18" charset="0"/>
                <a:cs typeface="Times New Roman" pitchFamily="18" charset="0"/>
              </a:rPr>
              <a:t>Е.Н. </a:t>
            </a:r>
            <a:r>
              <a:rPr lang="ru-RU" sz="1650" b="1" i="1" dirty="0" err="1" smtClean="0">
                <a:latin typeface="Times New Roman" pitchFamily="18" charset="0"/>
                <a:cs typeface="Times New Roman" pitchFamily="18" charset="0"/>
              </a:rPr>
              <a:t>Сыстерова</a:t>
            </a:r>
            <a:r>
              <a:rPr lang="ru-RU" sz="1650" b="1" i="1" dirty="0" smtClean="0">
                <a:latin typeface="Times New Roman" pitchFamily="18" charset="0"/>
                <a:cs typeface="Times New Roman" pitchFamily="18" charset="0"/>
              </a:rPr>
              <a:t> и Е.А.Ляхова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 собрали сказки, легенды, предания и др.</a:t>
            </a:r>
          </a:p>
          <a:p>
            <a:pPr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Е.Н. </a:t>
            </a:r>
            <a:r>
              <a:rPr lang="ru-RU" sz="1650" dirty="0" err="1" smtClean="0">
                <a:latin typeface="Times New Roman" pitchFamily="18" charset="0"/>
                <a:cs typeface="Times New Roman" pitchFamily="18" charset="0"/>
              </a:rPr>
              <a:t>Сыстерова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 родилась в 1921 году в с. Орехово. С 1926 года жила в с. Новотроицкое. Училась в педучилище, затем вернулась в район – работала в его селах и городе учителем.</a:t>
            </a:r>
          </a:p>
          <a:p>
            <a:pPr algn="just"/>
            <a:r>
              <a:rPr lang="ru-RU" sz="1650" b="1" dirty="0" smtClean="0">
                <a:latin typeface="Times New Roman" pitchFamily="18" charset="0"/>
                <a:cs typeface="Times New Roman" pitchFamily="18" charset="0"/>
              </a:rPr>
              <a:t>Из фольклора </a:t>
            </a:r>
            <a:r>
              <a:rPr lang="ru-RU" sz="1650" b="1" dirty="0" err="1" smtClean="0">
                <a:latin typeface="Times New Roman" pitchFamily="18" charset="0"/>
                <a:cs typeface="Times New Roman" pitchFamily="18" charset="0"/>
              </a:rPr>
              <a:t>Дальнеречья</a:t>
            </a:r>
            <a:r>
              <a:rPr lang="ru-RU" sz="165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5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Вспоминает дальневосточный партизан Ф.М. Перепелица.</a:t>
            </a:r>
          </a:p>
          <a:p>
            <a:pPr algn="just"/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“…</a:t>
            </a:r>
            <a:r>
              <a:rPr lang="ru-RU" sz="1650" i="1" dirty="0" smtClean="0">
                <a:latin typeface="Times New Roman" pitchFamily="18" charset="0"/>
                <a:cs typeface="Times New Roman" pitchFamily="18" charset="0"/>
              </a:rPr>
              <a:t>У нас командиром был Кук. Дисциплину строгую завели. В деревню сходим – чтоб не материться, ничего. Заругаешься – пятнадцать минут по деревне бегать. А я парень хулиганистый был, так и бегал по часу…. Вот раз отступали мы через село Веденка. Тут один наш боец решил посмотреть, далеко ли бежать. Заскочил во двор и полез на крышу. Хозяйка во дворе была, кулачка, видно. Тут наш командир последним едет. Кричит: “Хозяйка, красных не видать?”. Она подумала, что это уже белые вошли, и отвечает: “Вот один </a:t>
            </a:r>
            <a:r>
              <a:rPr lang="ru-RU" sz="1650" i="1" dirty="0" err="1" smtClean="0">
                <a:latin typeface="Times New Roman" pitchFamily="18" charset="0"/>
                <a:cs typeface="Times New Roman" pitchFamily="18" charset="0"/>
              </a:rPr>
              <a:t>краснопузый</a:t>
            </a:r>
            <a:r>
              <a:rPr lang="ru-RU" sz="1650" i="1" dirty="0" smtClean="0">
                <a:latin typeface="Times New Roman" pitchFamily="18" charset="0"/>
                <a:cs typeface="Times New Roman" pitchFamily="18" charset="0"/>
              </a:rPr>
              <a:t> у нас на чердаке”. Этот с чердака слез. Подбежал к командиру: так и так, белые там – то. Командир его похвалил, а хозяйке с укором сказал: “Эх ты!” И уехали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marL="263525" indent="265113" algn="just">
              <a:buFont typeface="Wingdings" pitchFamily="2" charset="2"/>
              <a:buChar char="ü"/>
              <a:tabLst>
                <a:tab pos="538163" algn="l"/>
                <a:tab pos="720725" algn="l"/>
                <a:tab pos="1076325" algn="l"/>
              </a:tabLst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785795"/>
            <a:ext cx="571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804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409224"/>
            <a:ext cx="5181525" cy="571504"/>
          </a:xfrm>
        </p:spPr>
        <p:txBody>
          <a:bodyPr>
            <a:noAutofit/>
          </a:bodyPr>
          <a:lstStyle/>
          <a:p>
            <a:r>
              <a:rPr lang="ru-RU" sz="2400" b="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Географическое положение и климат</a:t>
            </a:r>
            <a:endParaRPr lang="ru-RU" sz="2400" b="0" dirty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3" y="1244970"/>
            <a:ext cx="8569331" cy="5613030"/>
          </a:xfrm>
        </p:spPr>
        <p:txBody>
          <a:bodyPr>
            <a:noAutofit/>
          </a:bodyPr>
          <a:lstStyle/>
          <a:p>
            <a:pPr indent="447675" algn="just">
              <a:tabLst>
                <a:tab pos="630238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Площадь Дальнереченского МО – 723553 га Удаленность от: краевого центра – 450 км., ближайший аэропорт местных авиалиний –  6,5 км., ближайшего аэропорта – 400 км., морского порта – 450 км., железнодорожной станции – 5 км.</a:t>
            </a:r>
          </a:p>
          <a:p>
            <a:pPr marL="263525" indent="265113" algn="just">
              <a:buFont typeface="Wingdings" pitchFamily="2" charset="2"/>
              <a:buChar char="ü"/>
              <a:tabLst>
                <a:tab pos="538163" algn="l"/>
                <a:tab pos="72072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Климат – умеренно–континентальный.</a:t>
            </a:r>
          </a:p>
          <a:p>
            <a:pPr marL="263525" indent="265113" algn="just">
              <a:buFont typeface="Wingdings" pitchFamily="2" charset="2"/>
              <a:buChar char="ü"/>
              <a:tabLst>
                <a:tab pos="538163" algn="l"/>
                <a:tab pos="72072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Основные природные ресурсы –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кедрово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–широколиственные леса.</a:t>
            </a:r>
          </a:p>
          <a:p>
            <a:pPr marL="263525" indent="265113" algn="just">
              <a:buFont typeface="Wingdings" pitchFamily="2" charset="2"/>
              <a:buChar char="ü"/>
              <a:tabLst>
                <a:tab pos="538163" algn="l"/>
                <a:tab pos="72072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Сельскохозяйственные угодья – 42 655га, в т. ч. пашни 26 433 га.</a:t>
            </a:r>
          </a:p>
          <a:p>
            <a:pPr marL="263525" indent="265113" algn="just">
              <a:buFont typeface="Wingdings" pitchFamily="2" charset="2"/>
              <a:buChar char="ü"/>
              <a:tabLst>
                <a:tab pos="538163" algn="l"/>
                <a:tab pos="72072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Разведанные запасы полезных ископаемых – бурый уголь, ильменит, вольфрам, золото.</a:t>
            </a:r>
          </a:p>
          <a:p>
            <a:pPr marL="263525" indent="265113" algn="just">
              <a:buFont typeface="Wingdings" pitchFamily="2" charset="2"/>
              <a:buChar char="ü"/>
              <a:tabLst>
                <a:tab pos="538163" algn="l"/>
                <a:tab pos="72072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Перспективы разведки – углеводородное сырье, алмазы.</a:t>
            </a:r>
          </a:p>
          <a:p>
            <a:pPr marL="263525" indent="265113" algn="just">
              <a:buFont typeface="Wingdings" pitchFamily="2" charset="2"/>
              <a:buChar char="ü"/>
              <a:tabLst>
                <a:tab pos="538163" algn="l"/>
                <a:tab pos="72072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Промышленные запасы природных строительных материалов – гравий, щебень, песок, глины, известь.</a:t>
            </a:r>
          </a:p>
          <a:p>
            <a:pPr marL="263525" indent="265113" algn="just">
              <a:buFont typeface="Wingdings" pitchFamily="2" charset="2"/>
              <a:buChar char="ü"/>
              <a:tabLst>
                <a:tab pos="538163" algn="l"/>
                <a:tab pos="72072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Экологически чистая территория для развития пчеловодства, прудового рыбоводства, туризма.</a:t>
            </a:r>
          </a:p>
          <a:p>
            <a:pPr marL="263525" indent="265113" algn="just">
              <a:buFont typeface="Wingdings" pitchFamily="2" charset="2"/>
              <a:buChar char="ü"/>
              <a:tabLst>
                <a:tab pos="538163" algn="l"/>
                <a:tab pos="72072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Ведущие отрасли экономики: сельскохозяйственное производство, строительство, розничная торговля.</a:t>
            </a:r>
          </a:p>
          <a:p>
            <a:pPr marL="263525" indent="265113" algn="just">
              <a:buFont typeface="Wingdings" pitchFamily="2" charset="2"/>
              <a:buChar char="ü"/>
              <a:tabLst>
                <a:tab pos="538163" algn="l"/>
                <a:tab pos="720725" algn="l"/>
                <a:tab pos="10763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Транспортная инфраструктура –  наличие  железнодорожных и автомобильных магистралей. Все населенные пункты Дальнереченского района связаны  автомобильными дорогами территориального значения.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785795"/>
            <a:ext cx="571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804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7784" y="476672"/>
            <a:ext cx="5392094" cy="571504"/>
          </a:xfrm>
        </p:spPr>
        <p:txBody>
          <a:bodyPr>
            <a:noAutofit/>
          </a:bodyPr>
          <a:lstStyle/>
          <a:p>
            <a:r>
              <a:rPr lang="ru-RU" sz="2400" b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Географическое положение и климат</a:t>
            </a:r>
            <a:endParaRPr lang="ru-RU" sz="2400" b="0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500174"/>
            <a:ext cx="8182004" cy="4572032"/>
          </a:xfrm>
        </p:spPr>
        <p:txBody>
          <a:bodyPr>
            <a:noAutofit/>
          </a:bodyPr>
          <a:lstStyle/>
          <a:p>
            <a:pPr indent="447675"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 севера на юг через район проходит федеральная автомагистраль и железная дорога Хабаровск – Владивосток. Район расположен на западе края, в долине рек Уссури и Малиновки. На западе граничит с КНР, на севере  − с Пожарским, на востоке  − с Красноармейским, на юге  − с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Чугуевским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и Кировским районами, а также с Лесозаводским городским округом.</a:t>
            </a:r>
          </a:p>
          <a:p>
            <a:pPr indent="447675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Северо-запад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района  − низкогорье и мелкосопочник, разделённый широкими, местами заболоченными долинами крупных рек. На урезе р. Уссури находится самая низкая точка района  − 51,4 м. К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юго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–востоку, по направлению к истокам рек, высота гор увеличивается. Высшая точка района  − г. Перевальная 1414 м над уровнем моря. Она находится на хр. Первый перевал, по которому проходит граница с Красноармейским районом.</a:t>
            </a:r>
          </a:p>
          <a:p>
            <a:pPr indent="447675"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Климат района резко континентальный умеренный. Зимы холодные, часто снежные (глубина снежного покрова может достигать 70–90 см), средние температуры января около −19 −22 °C. Лето жаркое и влажное, с частыми тайфунами и большим количеством осадков. Средние температуры июля–августа  − около +20 +22 °C.</a:t>
            </a:r>
          </a:p>
        </p:txBody>
      </p:sp>
      <p:pic>
        <p:nvPicPr>
          <p:cNvPr id="5" name="Picture 2" descr="Герб ДМР жел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8181" y="84094"/>
            <a:ext cx="928694" cy="11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62D0F-9A01-416C-A8C5-B324519C942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341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1881</TotalTime>
  <Words>3697</Words>
  <Application>Microsoft Office PowerPoint</Application>
  <PresentationFormat>Экран (4:3)</PresentationFormat>
  <Paragraphs>560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Поток</vt:lpstr>
      <vt:lpstr>Инвестиционный паспорт Дальнереченского муниципального района</vt:lpstr>
      <vt:lpstr>Приветствие главы</vt:lpstr>
      <vt:lpstr>Факторы конкурентоспособности муниципального образования</vt:lpstr>
      <vt:lpstr>Географический центр Приморского края в Дальнереченском районе</vt:lpstr>
      <vt:lpstr>Визитная карточка Дальнереченского  муниципального района</vt:lpstr>
      <vt:lpstr>Официальные символы муниципального образования</vt:lpstr>
      <vt:lpstr>Занимательная информация</vt:lpstr>
      <vt:lpstr>Географическое положение и климат</vt:lpstr>
      <vt:lpstr>Географическое положение и климат</vt:lpstr>
      <vt:lpstr>Административное деление</vt:lpstr>
      <vt:lpstr>Предоставление государственных и муниципальных услуг</vt:lpstr>
      <vt:lpstr>Предоставление государственных и муниципальных услуг</vt:lpstr>
      <vt:lpstr>Численность населения. Демография</vt:lpstr>
      <vt:lpstr>Численность населения. Демография</vt:lpstr>
      <vt:lpstr>Трудовые ресурсы</vt:lpstr>
      <vt:lpstr>Экономическая деятельность</vt:lpstr>
      <vt:lpstr>Экономическая деятельность</vt:lpstr>
      <vt:lpstr>Агропромышленный комплекс  </vt:lpstr>
      <vt:lpstr>Агропромышленный комплекс  </vt:lpstr>
      <vt:lpstr>Агропромышленный комплекс  </vt:lpstr>
      <vt:lpstr>Малый и средний бизнес</vt:lpstr>
      <vt:lpstr>Малый и средний бизнес</vt:lpstr>
      <vt:lpstr>Малый и средний бизнес меры поддержки</vt:lpstr>
      <vt:lpstr>Слайд 24</vt:lpstr>
      <vt:lpstr>Малый и средний бизнес меры поддержки</vt:lpstr>
      <vt:lpstr>Слайд 26</vt:lpstr>
      <vt:lpstr>Распределение предприятий, организаций и  индивидуальных предпринимателей по видам деятельности</vt:lpstr>
      <vt:lpstr>Потребительский рынок</vt:lpstr>
      <vt:lpstr>Слайд 29</vt:lpstr>
      <vt:lpstr>Инвестиционные предложения</vt:lpstr>
      <vt:lpstr>Градостроительство</vt:lpstr>
      <vt:lpstr>Слайд 32</vt:lpstr>
      <vt:lpstr>Слайд 33</vt:lpstr>
      <vt:lpstr>Слайд 34</vt:lpstr>
      <vt:lpstr>Культура</vt:lpstr>
      <vt:lpstr>Спорт</vt:lpstr>
      <vt:lpstr>Спорт</vt:lpstr>
      <vt:lpstr>Достопримечательности Дальнереченского района</vt:lpstr>
      <vt:lpstr>    Известные земляки  Дальнереченского муниципального района </vt:lpstr>
      <vt:lpstr>Известные земляки Дальнереченского  муниципального района</vt:lpstr>
      <vt:lpstr>Контакты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Ekonom</dc:creator>
  <cp:lastModifiedBy>Ekonom</cp:lastModifiedBy>
  <cp:revision>266</cp:revision>
  <dcterms:created xsi:type="dcterms:W3CDTF">2019-04-22T06:50:28Z</dcterms:created>
  <dcterms:modified xsi:type="dcterms:W3CDTF">2020-09-28T00:29:25Z</dcterms:modified>
</cp:coreProperties>
</file>