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5.jpeg" ContentType="image/jpeg"/>
  <Override PartName="/ppt/media/image34.png" ContentType="image/png"/>
  <Override PartName="/ppt/media/image33.png" ContentType="image/png"/>
  <Override PartName="/ppt/media/image32.jpeg" ContentType="image/jpeg"/>
  <Override PartName="/ppt/media/image31.jpeg" ContentType="image/jpeg"/>
  <Override PartName="/ppt/media/image30.jpeg" ContentType="image/jpeg"/>
  <Override PartName="/ppt/media/image27.jpeg" ContentType="image/jpeg"/>
  <Override PartName="/ppt/media/image26.jpeg" ContentType="image/jpeg"/>
  <Override PartName="/ppt/media/image24.jpeg" ContentType="image/jpeg"/>
  <Override PartName="/ppt/media/image23.jpeg" ContentType="image/jpeg"/>
  <Override PartName="/ppt/media/image21.png" ContentType="image/png"/>
  <Override PartName="/ppt/media/image8.png" ContentType="image/png"/>
  <Override PartName="/ppt/media/image22.jpeg" ContentType="image/jpeg"/>
  <Override PartName="/ppt/media/image6.jpeg" ContentType="image/jpeg"/>
  <Override PartName="/ppt/media/image12.png" ContentType="image/png"/>
  <Override PartName="/ppt/media/image10.png" ContentType="image/png"/>
  <Override PartName="/ppt/media/image25.jpeg" ContentType="image/jpeg"/>
  <Override PartName="/ppt/media/image9.jpeg" ContentType="image/jpeg"/>
  <Override PartName="/ppt/media/image29.jpeg" ContentType="image/jpeg"/>
  <Override PartName="/ppt/media/image7.png" ContentType="image/png"/>
  <Override PartName="/ppt/media/image16.jpeg" ContentType="image/jpeg"/>
  <Override PartName="/ppt/media/image1.jpeg" ContentType="image/jpeg"/>
  <Override PartName="/ppt/media/image13.jpeg" ContentType="image/jpeg"/>
  <Override PartName="/ppt/media/image11.png" ContentType="image/png"/>
  <Override PartName="/ppt/media/image28.png" ContentType="image/png"/>
  <Override PartName="/ppt/media/image18.jpeg" ContentType="image/jpeg"/>
  <Override PartName="/ppt/media/image3.jpeg" ContentType="image/jpeg"/>
  <Override PartName="/ppt/media/OOXDiagramDataRels3_0.jpeg" ContentType="image/jpeg"/>
  <Override PartName="/ppt/media/image19.jpeg" ContentType="image/jpeg"/>
  <Override PartName="/ppt/media/image4.jpeg" ContentType="image/jpeg"/>
  <Override PartName="/ppt/media/image14.wmf" ContentType="image/x-wmf"/>
  <Override PartName="/ppt/media/image15.jpeg" ContentType="image/jpeg"/>
  <Override PartName="/ppt/media/image2.jpeg" ContentType="image/jpeg"/>
  <Override PartName="/ppt/media/OOXDiagramDrawingRels3_0.jpeg" ContentType="image/jpeg"/>
  <Override PartName="/ppt/media/image17.jpeg" ContentType="image/jpeg"/>
  <Override PartName="/ppt/media/image5.png" ContentType="image/png"/>
  <Override PartName="/ppt/media/image20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10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diagrams/data6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_rels/drawing3.xml.rels" ContentType="application/vnd.openxmlformats-package.relationships+xml"/>
  <Override PartName="/ppt/diagrams/_rels/data3.xml.rels" ContentType="application/vnd.openxmlformats-package.relationships+xml"/>
  <Override PartName="/ppt/diagrams/data4.xml" ContentType="application/vnd.openxmlformats-officedocument.drawingml.diagramData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quickStyle6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quickStyle1.xml" ContentType="application/vnd.openxmlformats-officedocument.drawingml.diagramStyle+xml"/>
  <Override PartName="/ppt/diagrams/data3.xml" ContentType="application/vnd.openxmlformats-officedocument.drawingml.diagramData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data5.xml" ContentType="application/vnd.openxmlformats-officedocument.drawingml.diagramData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notesSlides/_rels/notesSlide23.xml.rels" ContentType="application/vnd.openxmlformats-package.relationships+xml"/>
  <Override PartName="/ppt/notesSlides/_rels/notesSlide19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0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"/>
          <c:y val="0.0345212537569772"/>
          <c:w val="0.999923082839782"/>
          <c:h val="0.95019321597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02cd3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spPr>
              <a:solidFill>
                <a:srgbClr val="00ff0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spPr>
              <a:solidFill>
                <a:srgbClr val="ff5050"/>
              </a:solidFill>
              <a:ln>
                <a:solidFill>
                  <a:srgbClr val="7030a0"/>
                </a:solidFill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99253.61</c:v>
                </c:pt>
                <c:pt idx="1">
                  <c:v>14834.11</c:v>
                </c:pt>
                <c:pt idx="2">
                  <c:v>313872.24</c:v>
                </c:pt>
              </c:numCache>
            </c:numRef>
          </c:val>
        </c:ser>
        <c:gapWidth val="150"/>
        <c:shape val="cylinder"/>
        <c:axId val="59126826"/>
        <c:axId val="53456851"/>
        <c:axId val="0"/>
      </c:bar3DChart>
      <c:catAx>
        <c:axId val="59126826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3456851"/>
        <c:crosses val="autoZero"/>
        <c:auto val="1"/>
        <c:lblAlgn val="ctr"/>
        <c:lblOffset val="100"/>
      </c:catAx>
      <c:valAx>
        <c:axId val="53456851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9126826"/>
        <c:crosses val="autoZero"/>
      </c:valAx>
    </c:plotArea>
    <c:plotVisOnly val="1"/>
    <c:dispBlanksAs val="gap"/>
  </c:chart>
  <c:spPr>
    <a:noFill/>
    <a:ln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solidFill>
          <a:srgbClr val="fdeada"/>
        </a:solidFill>
        <a:ln w="9360">
          <a:noFill/>
        </a:ln>
      </c:spPr>
    </c:sideWall>
    <c:backWall>
      <c:spPr>
        <a:solidFill>
          <a:srgbClr val="fdeada"/>
        </a:solidFill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119188081191881"/>
          <c:y val="0.0677133584773266"/>
          <c:w val="0.81011898810119"/>
          <c:h val="0.679852644504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Исполнение 2018г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Организация и проведение культурно – досуговых мероприятий и участие в мероприятиях других уровней</c:v>
                </c:pt>
                <c:pt idx="1">
                  <c:v>Развитие библиотечного дела</c:v>
                </c:pt>
                <c:pt idx="2">
                  <c:v>Сохранение объектов культурного наследия </c:v>
                </c:pt>
                <c:pt idx="3">
                  <c:v> Проведение районных соревнований по различным видам спорта  </c:v>
                </c:pt>
                <c:pt idx="4">
                  <c:v>Создание условий для духовного творчества молодежи, гражданско - патриотическое воспитание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311.3</c:v>
                </c:pt>
                <c:pt idx="1">
                  <c:v>3041.77</c:v>
                </c:pt>
                <c:pt idx="2">
                  <c:v>15.1</c:v>
                </c:pt>
                <c:pt idx="3">
                  <c:v>85.3</c:v>
                </c:pt>
                <c:pt idx="4">
                  <c:v>38.5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План 2019г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00b0f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Организация и проведение культурно – досуговых мероприятий и участие в мероприятиях других уровней</c:v>
                </c:pt>
                <c:pt idx="1">
                  <c:v>Развитие библиотечного дела</c:v>
                </c:pt>
                <c:pt idx="2">
                  <c:v>Сохранение объектов культурного наследия </c:v>
                </c:pt>
                <c:pt idx="3">
                  <c:v> Проведение районных соревнований по различным видам спорта  </c:v>
                </c:pt>
                <c:pt idx="4">
                  <c:v>Создание условий для духовного творчества молодежи, гражданско - патриотическое воспитание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598.01</c:v>
                </c:pt>
                <c:pt idx="1">
                  <c:v>3589.28</c:v>
                </c:pt>
                <c:pt idx="2">
                  <c:v>169.2</c:v>
                </c:pt>
                <c:pt idx="3">
                  <c:v>86.5</c:v>
                </c:pt>
                <c:pt idx="4">
                  <c:v>35.2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Исполнение 2019г</c:v>
                </c:pt>
              </c:strCache>
            </c:strRef>
          </c:tx>
          <c:spPr>
            <a:solidFill>
              <a:srgbClr val="40cc6b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40cc6b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40cc6b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40cc6b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40cc6b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40cc6b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8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Организация и проведение культурно – досуговых мероприятий и участие в мероприятиях других уровней</c:v>
                </c:pt>
                <c:pt idx="1">
                  <c:v>Развитие библиотечного дела</c:v>
                </c:pt>
                <c:pt idx="2">
                  <c:v>Сохранение объектов культурного наследия </c:v>
                </c:pt>
                <c:pt idx="3">
                  <c:v> Проведение районных соревнований по различным видам спорта  </c:v>
                </c:pt>
                <c:pt idx="4">
                  <c:v>Создание условий для духовного творчества молодежи, гражданско - патриотическое воспитание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597.08</c:v>
                </c:pt>
                <c:pt idx="1">
                  <c:v>3549.16</c:v>
                </c:pt>
                <c:pt idx="2">
                  <c:v>169.2</c:v>
                </c:pt>
                <c:pt idx="3">
                  <c:v>86.5</c:v>
                </c:pt>
                <c:pt idx="4">
                  <c:v>35.2</c:v>
                </c:pt>
              </c:numCache>
            </c:numRef>
          </c:val>
        </c:ser>
        <c:ser>
          <c:idx val="3"/>
          <c:order val="3"/>
          <c:spPr>
            <a:solidFill>
              <a:srgbClr val="8064a2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Организация и проведение культурно – досуговых мероприятий и участие в мероприятиях других уровней</c:v>
                </c:pt>
                <c:pt idx="1">
                  <c:v>Развитие библиотечного дела</c:v>
                </c:pt>
                <c:pt idx="2">
                  <c:v>Сохранение объектов культурного наследия </c:v>
                </c:pt>
                <c:pt idx="3">
                  <c:v> Проведение районных соревнований по различным видам спорта  </c:v>
                </c:pt>
                <c:pt idx="4">
                  <c:v>Создание условий для духовного творчества молодежи, гражданско - патриотическое воспитание</c:v>
                </c:pt>
              </c:strCache>
            </c:strRef>
          </c:cat>
        </c:ser>
        <c:gapWidth val="150"/>
        <c:shape val="cylinder"/>
        <c:axId val="51996773"/>
        <c:axId val="53173766"/>
        <c:axId val="0"/>
      </c:bar3DChart>
      <c:catAx>
        <c:axId val="51996773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53173766"/>
        <c:crosses val="autoZero"/>
        <c:auto val="1"/>
        <c:lblAlgn val="ctr"/>
        <c:lblOffset val="100"/>
      </c:catAx>
      <c:valAx>
        <c:axId val="53173766"/>
        <c:scaling>
          <c:orientation val="minMax"/>
          <c:max val="4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51996773"/>
        <c:crossesAt val="1"/>
        <c:majorUnit val="500"/>
      </c:valAx>
    </c:plotArea>
    <c:legend>
      <c:layout>
        <c:manualLayout>
          <c:xMode val="edge"/>
          <c:yMode val="edge"/>
          <c:x val="0.493050694930507"/>
          <c:y val="0.000877116042452416"/>
          <c:w val="0.498875056247188"/>
          <c:h val="0.0676315789473684"/>
        </c:manualLayout>
      </c:layout>
      <c:spPr>
        <a:noFill/>
        <a:ln>
          <a:noFill/>
        </a:ln>
      </c:spPr>
      <c:txPr>
        <a:bodyPr/>
        <a:lstStyle/>
        <a:p>
          <a:pPr>
            <a:defRPr b="1" sz="10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   Мероприятия по гражданской обороне, предупреждению чрезвычайных ситуаций природного и техногенного характера</c:v>
                </c:pt>
              </c:strCache>
            </c:strRef>
          </c:tx>
          <c:spPr>
            <a:solidFill>
              <a:srgbClr val="b3a2c7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b3a2c7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b3a2c7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b3a2c7"/>
              </a:solidFill>
              <a:ln>
                <a:noFill/>
              </a:ln>
            </c:spPr>
          </c:dPt>
          <c:dLbls>
            <c:numFmt formatCode="0.00" sourceLinked="1"/>
            <c:dLbl>
              <c:idx val="0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12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2018 исполнение</c:v>
                </c:pt>
                <c:pt idx="1">
                  <c:v>план 2019 г</c:v>
                </c:pt>
                <c:pt idx="2">
                  <c:v>исполнение 2019г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122.26</c:v>
                </c:pt>
                <c:pt idx="1">
                  <c:v>1142.37</c:v>
                </c:pt>
                <c:pt idx="2">
                  <c:v>1141.67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    Мероприятия по внедрению, развитию и эксплуатации на территории Дальнереченского муниципального района аппаратно-программного комплекса 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</c:spPr>
          <c:invertIfNegative val="0"/>
          <c:dPt>
            <c:idx val="1"/>
            <c:invertIfNegative val="0"/>
            <c:spPr>
              <a:solidFill>
                <a:srgbClr val="00ff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00ffff"/>
              </a:solidFill>
              <a:ln>
                <a:noFill/>
              </a:ln>
            </c:spPr>
          </c:dPt>
          <c:dLbls>
            <c:numFmt formatCode="0.00" sourceLinked="1"/>
            <c:dLbl>
              <c:idx val="1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12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2018 исполнение</c:v>
                </c:pt>
                <c:pt idx="1">
                  <c:v>план 2019 г</c:v>
                </c:pt>
                <c:pt idx="2">
                  <c:v>исполнение 2019г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/>
                </c:pt>
                <c:pt idx="1">
                  <c:v>161.78</c:v>
                </c:pt>
                <c:pt idx="2">
                  <c:v>161.78</c:v>
                </c:pt>
              </c:numCache>
            </c:numRef>
          </c:val>
        </c:ser>
        <c:gapWidth val="150"/>
        <c:shape val="cylinder"/>
        <c:axId val="59124021"/>
        <c:axId val="13782465"/>
        <c:axId val="0"/>
      </c:bar3DChart>
      <c:catAx>
        <c:axId val="59124021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13782465"/>
        <c:crosses val="autoZero"/>
        <c:auto val="1"/>
        <c:lblAlgn val="ctr"/>
        <c:lblOffset val="100"/>
      </c:catAx>
      <c:valAx>
        <c:axId val="13782465"/>
        <c:scaling>
          <c:orientation val="minMax"/>
          <c:max val="12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59124021"/>
        <c:crosses val="autoZero"/>
        <c:majorUnit val="100"/>
      </c:valAx>
    </c:plotArea>
    <c:legend>
      <c:layout>
        <c:manualLayout>
          <c:xMode val="edge"/>
          <c:yMode val="edge"/>
          <c:x val="0.0295076622106293"/>
          <c:y val="0.826074415921546"/>
          <c:w val="0.937557741427096"/>
          <c:h val="0.1725"/>
        </c:manualLayout>
      </c:layout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0941726088025572"/>
          <c:y val="0.232526222919322"/>
          <c:w val="0.828538644373412"/>
          <c:h val="0.67091461621409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Расходы в рамках муниципальных программ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d99694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d99694"/>
              </a:solidFill>
              <a:ln>
                <a:noFill/>
              </a:ln>
            </c:spPr>
          </c:dPt>
          <c:dLbls>
            <c:numFmt formatCode="0.00" sourceLinked="1"/>
            <c:dLbl>
              <c:idx val="0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10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Исполнено 2018г</c:v>
                </c:pt>
                <c:pt idx="1">
                  <c:v>Исполнено 2019г.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312692.8</c:v>
                </c:pt>
                <c:pt idx="1">
                  <c:v>385002.24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ac09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ac090"/>
              </a:solidFill>
              <a:ln>
                <a:noFill/>
              </a:ln>
            </c:spPr>
          </c:dPt>
          <c:dLbls>
            <c:numFmt formatCode="0.00" sourceLinked="1"/>
            <c:dLbl>
              <c:idx val="0"/>
              <c:txPr>
                <a:bodyPr/>
                <a:lstStyle/>
                <a:p>
                  <a:pPr>
                    <a:defRPr b="1" sz="11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11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11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Исполнено 2018г</c:v>
                </c:pt>
                <c:pt idx="1">
                  <c:v>Исполнено 2019г.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32907.54</c:v>
                </c:pt>
                <c:pt idx="1">
                  <c:v>40561.84</c:v>
                </c:pt>
              </c:numCache>
            </c:numRef>
          </c:val>
        </c:ser>
        <c:gapWidth val="150"/>
        <c:shape val="cylinder"/>
        <c:axId val="67268623"/>
        <c:axId val="53859960"/>
        <c:axId val="0"/>
      </c:bar3DChart>
      <c:catAx>
        <c:axId val="67268623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53859960"/>
        <c:crosses val="autoZero"/>
        <c:auto val="1"/>
        <c:lblAlgn val="ctr"/>
        <c:lblOffset val="100"/>
      </c:catAx>
      <c:valAx>
        <c:axId val="53859960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7268623"/>
        <c:crosses val="autoZero"/>
      </c:valAx>
    </c:plotArea>
    <c:legend>
      <c:layout>
        <c:manualLayout>
          <c:xMode val="edge"/>
          <c:yMode val="edge"/>
          <c:x val="0.0295057782149004"/>
          <c:y val="0.020684246642486"/>
          <c:w val="0.845573770491803"/>
          <c:h val="0.127254901960784"/>
        </c:manualLayout>
      </c:layout>
      <c:spPr>
        <a:noFill/>
        <a:ln>
          <a:noFill/>
        </a:ln>
      </c:spPr>
      <c:txPr>
        <a:bodyPr/>
        <a:lstStyle/>
        <a:p>
          <a:pPr>
            <a:defRPr b="1" sz="12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00b05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explosion val="26"/>
            <c:spPr>
              <a:solidFill>
                <a:srgbClr val="ffff66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0%" sourceLinked="1"/>
            <c:dLbl>
              <c:idx val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Непрграммные направления деятельности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0.9048</c:v>
                </c:pt>
                <c:pt idx="1">
                  <c:v>0.0952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7030a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explosion val="15"/>
            <c:spPr>
              <a:solidFill>
                <a:srgbClr val="e46c0a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0%" sourceLinked="1"/>
            <c:dLbl>
              <c:idx val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Непрграммные направления деятельности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0.9047</c:v>
                </c:pt>
                <c:pt idx="1">
                  <c:v>0.0953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осуществление отдельных государственных полномочий по расчету и предоставлению дотаций на выравнивание бюджетной обеспеченности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5827</c:v>
                </c:pt>
                <c:pt idx="1">
                  <c:v>5557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выравнивание бюджетной обеспеченности поселений из фонда финансовой подержки (тыс.руб.)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5291</c:v>
                </c:pt>
                <c:pt idx="1">
                  <c:v>7276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дотации на сбалансированность бюджетов поселений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3846</c:v>
                </c:pt>
                <c:pt idx="1">
                  <c:v>2500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1</c:v>
                </c:pt>
                <c:pt idx="1">
                  <c:v/>
                </c:pt>
              </c:numCache>
            </c:numRef>
          </c:val>
        </c:ser>
        <c:gapWidth val="150"/>
        <c:overlap val="0"/>
        <c:axId val="33382521"/>
        <c:axId val="15256372"/>
      </c:barChart>
      <c:catAx>
        <c:axId val="33382521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5256372"/>
        <c:crosses val="autoZero"/>
        <c:auto val="1"/>
        <c:lblAlgn val="ctr"/>
        <c:lblOffset val="100"/>
      </c:catAx>
      <c:valAx>
        <c:axId val="1525637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3382521"/>
        <c:crosses val="autoZero"/>
      </c:valAx>
      <c:spPr>
        <a:solidFill>
          <a:srgbClr val="ffffff"/>
        </a:solidFill>
        <a:ln>
          <a:noFill/>
        </a:ln>
      </c:spPr>
    </c:plotArea>
    <c:legend>
      <c:layout>
        <c:manualLayout>
          <c:xMode val="edge"/>
          <c:yMode val="edge"/>
          <c:x val="0.661721552005217"/>
          <c:y val="0.0327003242241779"/>
          <c:w val="0.323460681484702"/>
          <c:h val="0.828793774319066"/>
        </c:manualLayout>
      </c:layout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00538067194848"/>
          <c:y val="0.137179924889041"/>
          <c:w val="0.510019912722959"/>
          <c:h val="0.821918743598498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8"/>
          <c:dPt>
            <c:idx val="0"/>
            <c:explosion val="8"/>
            <c:spPr>
              <a:solidFill>
                <a:srgbClr val="8064a2"/>
              </a:solidFill>
              <a:ln>
                <a:noFill/>
              </a:ln>
            </c:spPr>
          </c:dPt>
          <c:dPt>
            <c:idx val="1"/>
            <c:explosion val="8"/>
            <c:spPr>
              <a:solidFill>
                <a:srgbClr val="ff00ff"/>
              </a:solidFill>
              <a:ln>
                <a:noFill/>
              </a:ln>
            </c:spPr>
          </c:dPt>
          <c:dPt>
            <c:idx val="2"/>
            <c:explosion val="13"/>
            <c:spPr>
              <a:solidFill>
                <a:srgbClr val="00ff00"/>
              </a:solidFill>
              <a:ln>
                <a:noFill/>
              </a:ln>
            </c:spPr>
          </c:dPt>
          <c:dPt>
            <c:idx val="3"/>
            <c:explosion val="8"/>
            <c:spPr>
              <a:solidFill>
                <a:srgbClr val="ff5050"/>
              </a:solidFill>
              <a:ln>
                <a:noFill/>
              </a:ln>
            </c:spPr>
          </c:dPt>
          <c:dPt>
            <c:idx val="4"/>
            <c:explosion val="8"/>
            <c:spPr>
              <a:solidFill>
                <a:srgbClr val="40cc6b"/>
              </a:solidFill>
              <a:ln>
                <a:noFill/>
              </a:ln>
            </c:spPr>
          </c:dPt>
          <c:dPt>
            <c:idx val="5"/>
            <c:explosion val="15"/>
            <c:spPr>
              <a:solidFill>
                <a:srgbClr val="ffff00"/>
              </a:solidFill>
              <a:ln>
                <a:noFill/>
              </a:ln>
            </c:spPr>
          </c:dPt>
          <c:dPt>
            <c:idx val="6"/>
            <c:explosion val="18"/>
            <c:spPr>
              <a:solidFill>
                <a:srgbClr val="ff0000"/>
              </a:solidFill>
              <a:ln>
                <a:noFill/>
              </a:ln>
            </c:spPr>
          </c:dPt>
          <c:dPt>
            <c:idx val="7"/>
            <c:explosion val="10"/>
            <c:spPr>
              <a:solidFill>
                <a:srgbClr val="00b0f0"/>
              </a:solidFill>
              <a:ln>
                <a:noFill/>
              </a:ln>
            </c:spPr>
          </c:dPt>
          <c:dPt>
            <c:idx val="8"/>
            <c:explosion val="8"/>
            <c:spPr>
              <a:solidFill>
                <a:srgbClr val="ffff00"/>
              </a:solidFill>
              <a:ln>
                <a:noFill/>
              </a:ln>
            </c:spPr>
          </c:dPt>
          <c:dLbls>
            <c:numFmt formatCode="General" sourceLinked="0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5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6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7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8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Прочие налоговые доходы</c:v>
                </c:pt>
                <c:pt idx="4">
                  <c:v>Арендная плата за земли  </c:v>
                </c:pt>
                <c:pt idx="5">
                  <c:v>Аренда имущества</c:v>
                </c:pt>
                <c:pt idx="6">
                  <c:v>Доходы от продажи земельных участков</c:v>
                </c:pt>
                <c:pt idx="7">
                  <c:v>Штрафные санкции, возмещение ущерба</c:v>
                </c:pt>
                <c:pt idx="8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75.26</c:v>
                </c:pt>
                <c:pt idx="1">
                  <c:v>9.11</c:v>
                </c:pt>
                <c:pt idx="2">
                  <c:v>1.89</c:v>
                </c:pt>
                <c:pt idx="3">
                  <c:v>0.73</c:v>
                </c:pt>
                <c:pt idx="4">
                  <c:v>10.13</c:v>
                </c:pt>
                <c:pt idx="5">
                  <c:v>1.49</c:v>
                </c:pt>
                <c:pt idx="6">
                  <c:v>0.14</c:v>
                </c:pt>
                <c:pt idx="7">
                  <c:v>0.76</c:v>
                </c:pt>
                <c:pt idx="8">
                  <c:v>0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ayout>
        <c:manualLayout>
          <c:xMode val="edge"/>
          <c:yMode val="edge"/>
          <c:x val="0.652840740583824"/>
          <c:y val="0.0315466029361557"/>
          <c:w val="0.333700533853063"/>
          <c:h val="0.795615951925703"/>
        </c:manualLayout>
      </c:layout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0727244613957324"/>
          <c:y val="0.0258505060358493"/>
          <c:w val="0.907226059169158"/>
          <c:h val="0.7758809901231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2018г исполнение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900" spc="-1" strike="noStrike">
                    <a:solidFill>
                      <a:srgbClr val="595959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80873.56</c:v>
                </c:pt>
                <c:pt idx="1">
                  <c:v>20684.77</c:v>
                </c:pt>
                <c:pt idx="2">
                  <c:v>239069.65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2019г исполнение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1" sz="900" spc="-1" strike="noStrike">
                      <a:solidFill>
                        <a:srgbClr val="595959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900" spc="-1" strike="noStrike">
                      <a:solidFill>
                        <a:srgbClr val="595959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900" spc="-1" strike="noStrike">
                      <a:solidFill>
                        <a:srgbClr val="595959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900" spc="-1" strike="noStrike">
                    <a:solidFill>
                      <a:srgbClr val="595959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99253.61</c:v>
                </c:pt>
                <c:pt idx="1">
                  <c:v>14834.11</c:v>
                </c:pt>
                <c:pt idx="2">
                  <c:v>313872.24</c:v>
                </c:pt>
              </c:numCache>
            </c:numRef>
          </c:val>
        </c:ser>
        <c:gapWidth val="150"/>
        <c:shape val="cylinder"/>
        <c:axId val="82519506"/>
        <c:axId val="25367884"/>
        <c:axId val="0"/>
      </c:bar3DChart>
      <c:catAx>
        <c:axId val="82519506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25367884"/>
        <c:crosses val="autoZero"/>
        <c:auto val="1"/>
        <c:lblAlgn val="ctr"/>
        <c:lblOffset val="100"/>
      </c:catAx>
      <c:valAx>
        <c:axId val="25367884"/>
        <c:scaling>
          <c:orientation val="minMax"/>
          <c:max val="350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82519506"/>
        <c:crosses val="autoZero"/>
        <c:majorUnit val="25000"/>
      </c:valAx>
    </c:plotArea>
    <c:legend>
      <c:layout>
        <c:manualLayout>
          <c:xMode val="edge"/>
          <c:yMode val="edge"/>
          <c:x val="0.26600350479332"/>
          <c:y val="0.0236556517497866"/>
          <c:w val="0.429771661254575"/>
          <c:h val="0.0987804878048781"/>
        </c:manualLayout>
      </c:layout>
      <c:spPr>
        <a:noFill/>
        <a:ln>
          <a:noFill/>
        </a:ln>
      </c:spPr>
      <c:txPr>
        <a:bodyPr/>
        <a:lstStyle/>
        <a:p>
          <a:pPr>
            <a:defRPr b="1" sz="12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50"/>
      <c:rotY val="300"/>
      <c:rAngAx val="0"/>
      <c:perspective val="6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0748482805124747"/>
          <c:y val="0.222149752152361"/>
          <c:w val="0.571615564634485"/>
          <c:h val="0.777785024784764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4"/>
          <c:dPt>
            <c:idx val="0"/>
            <c:explosion val="24"/>
            <c:spPr>
              <a:solidFill>
                <a:srgbClr val="ff00ff"/>
              </a:solidFill>
              <a:ln>
                <a:noFill/>
              </a:ln>
            </c:spPr>
          </c:dPt>
          <c:dPt>
            <c:idx val="1"/>
            <c:explosion val="24"/>
            <c:spPr>
              <a:solidFill>
                <a:srgbClr val="1708da"/>
              </a:solidFill>
              <a:ln>
                <a:noFill/>
              </a:ln>
            </c:spPr>
          </c:dPt>
          <c:dPt>
            <c:idx val="2"/>
            <c:explosion val="24"/>
            <c:spPr>
              <a:solidFill>
                <a:srgbClr val="000000"/>
              </a:solidFill>
              <a:ln>
                <a:noFill/>
              </a:ln>
            </c:spPr>
          </c:dPt>
          <c:dPt>
            <c:idx val="3"/>
            <c:explosion val="24"/>
            <c:spPr>
              <a:solidFill>
                <a:srgbClr val="00ffff"/>
              </a:solidFill>
              <a:ln>
                <a:noFill/>
              </a:ln>
            </c:spPr>
          </c:dPt>
          <c:dPt>
            <c:idx val="4"/>
            <c:explosion val="24"/>
            <c:spPr>
              <a:solidFill>
                <a:srgbClr val="00ff00"/>
              </a:solidFill>
              <a:ln>
                <a:noFill/>
              </a:ln>
            </c:spPr>
          </c:dPt>
          <c:dPt>
            <c:idx val="5"/>
            <c:explosion val="15"/>
            <c:spPr>
              <a:solidFill>
                <a:srgbClr val="ff5050"/>
              </a:solidFill>
              <a:ln>
                <a:solidFill>
                  <a:srgbClr val="ff0000"/>
                </a:solidFill>
              </a:ln>
            </c:spPr>
          </c:dPt>
          <c:dPt>
            <c:idx val="6"/>
            <c:explosion val="24"/>
            <c:spPr>
              <a:solidFill>
                <a:srgbClr val="7030a0"/>
              </a:solidFill>
              <a:ln>
                <a:noFill/>
              </a:ln>
            </c:spPr>
          </c:dPt>
          <c:dPt>
            <c:idx val="7"/>
            <c:explosion val="24"/>
            <c:spPr>
              <a:solidFill>
                <a:srgbClr val="ffff00"/>
              </a:solidFill>
              <a:ln>
                <a:noFill/>
              </a:ln>
            </c:spPr>
          </c:dPt>
          <c:dPt>
            <c:idx val="8"/>
            <c:explosion val="24"/>
            <c:spPr>
              <a:solidFill>
                <a:srgbClr val="c00000"/>
              </a:solidFill>
              <a:ln>
                <a:noFill/>
              </a:ln>
            </c:spPr>
          </c:dPt>
          <c:dPt>
            <c:idx val="9"/>
            <c:explosion val="24"/>
            <c:spPr>
              <a:solidFill>
                <a:srgbClr val="e46c0a"/>
              </a:solidFill>
              <a:ln>
                <a:noFill/>
              </a:ln>
            </c:spPr>
          </c:dPt>
          <c:dPt>
            <c:idx val="10"/>
            <c:explosion val="24"/>
            <c:spPr>
              <a:solidFill>
                <a:srgbClr val="00b0f0"/>
              </a:solidFill>
              <a:ln>
                <a:noFill/>
              </a:ln>
            </c:spPr>
          </c:dPt>
          <c:dLbls>
            <c:numFmt formatCode="General" sourceLinked="0"/>
            <c:dLbl>
              <c:idx val="0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5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6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7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8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9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0"/>
              <c:txPr>
                <a:bodyPr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безопосность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Социальнаяя политика</c:v>
                </c:pt>
                <c:pt idx="8">
                  <c:v>Физическая культура и спорт</c:v>
                </c:pt>
                <c:pt idx="9">
                  <c:v/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12.05</c:v>
                </c:pt>
                <c:pt idx="1">
                  <c:v>0.26</c:v>
                </c:pt>
                <c:pt idx="2">
                  <c:v>0.31</c:v>
                </c:pt>
                <c:pt idx="3">
                  <c:v>5.7</c:v>
                </c:pt>
                <c:pt idx="4">
                  <c:v>4.73</c:v>
                </c:pt>
                <c:pt idx="5">
                  <c:v>65.2</c:v>
                </c:pt>
                <c:pt idx="6">
                  <c:v>1.31</c:v>
                </c:pt>
                <c:pt idx="7">
                  <c:v>5.55</c:v>
                </c:pt>
                <c:pt idx="8">
                  <c:v>1.29</c:v>
                </c:pt>
                <c:pt idx="9">
                  <c:v/>
                </c:pt>
                <c:pt idx="10">
                  <c:v>3.6</c:v>
                </c:pt>
              </c:numCache>
            </c:numRef>
          </c:val>
        </c:ser>
      </c:pie3DChart>
    </c:plotArea>
    <c:legend>
      <c:layout>
        <c:manualLayout>
          <c:xMode val="edge"/>
          <c:yMode val="edge"/>
          <c:x val="0.646979493078418"/>
          <c:y val="0.0808765979650404"/>
          <c:w val="0.325029750099167"/>
          <c:h val="0.852390581175396"/>
        </c:manualLayout>
      </c:layout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0751944248055752"/>
          <c:y val="0.0449910648586145"/>
          <c:w val="0.924755075244925"/>
          <c:h val="0.7992221171029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2018г исполнение</c:v>
                </c:pt>
              </c:strCache>
            </c:strRef>
          </c:tx>
          <c:spPr>
            <a:solidFill>
              <a:srgbClr val="fdeada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deada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Расходы бюджета </c:v>
                </c:pt>
                <c:pt idx="1">
                  <c:v/>
                </c:pt>
                <c:pt idx="2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345600.38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2019г исполнение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Расходы бюджета </c:v>
                </c:pt>
                <c:pt idx="1">
                  <c:v/>
                </c:pt>
                <c:pt idx="2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425564.08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shape val="cylinder"/>
        <c:axId val="20173580"/>
        <c:axId val="19226587"/>
        <c:axId val="0"/>
      </c:bar3DChart>
      <c:catAx>
        <c:axId val="20173580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19226587"/>
        <c:crosses val="autoZero"/>
        <c:auto val="1"/>
        <c:lblAlgn val="ctr"/>
        <c:lblOffset val="100"/>
      </c:catAx>
      <c:valAx>
        <c:axId val="19226587"/>
        <c:scaling>
          <c:orientation val="minMax"/>
          <c:max val="450000"/>
          <c:min val="500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20173580"/>
        <c:crosses val="autoZero"/>
        <c:majorUnit val="50000"/>
      </c:valAx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1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0"/>
      <c:rotY val="0"/>
      <c:rAngAx val="0"/>
      <c:perspective val="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202817861606636"/>
          <c:y val="0.442015488677581"/>
          <c:w val="0.786728780820361"/>
          <c:h val="0.4687775708263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explosion val="25"/>
            <c:spPr>
              <a:solidFill>
                <a:srgbClr val="7030a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explosion val="25"/>
            <c:spPr>
              <a:solidFill>
                <a:srgbClr val="ff0000"/>
              </a:solidFill>
              <a:ln>
                <a:noFill/>
              </a:ln>
            </c:spPr>
          </c:dPt>
          <c:dLbls>
            <c:numFmt formatCode="General" sourceLinked="0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Муниципальные программы 385002,24 тыс. руб.</c:v>
                </c:pt>
                <c:pt idx="1">
                  <c:v>Непрограммая деятельность 40561,84 тыс. руб.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385002.24</c:v>
                </c:pt>
                <c:pt idx="1">
                  <c:v>40561.84</c:v>
                </c:pt>
              </c:numCache>
            </c:numRef>
          </c:val>
        </c:ser>
      </c:pie3DChart>
    </c:plotArea>
    <c:legend>
      <c:layout>
        <c:manualLayout>
          <c:xMode val="edge"/>
          <c:yMode val="edge"/>
          <c:x val="0.0574934666515169"/>
          <c:y val="0.0969512792863445"/>
          <c:w val="0.804659090909091"/>
          <c:h val="0.319411764705882"/>
        </c:manualLayout>
      </c:layout>
      <c:spPr>
        <a:noFill/>
        <a:ln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Исполнение 2018г</c:v>
                </c:pt>
              </c:strCache>
            </c:strRef>
          </c:tx>
          <c:spPr>
            <a:solidFill>
              <a:srgbClr val="e02cd3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02cd3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e02cd3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e02cd3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e02cd3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e02cd3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8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Прочие расходы в области Образования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57171.5</c:v>
                </c:pt>
                <c:pt idx="1">
                  <c:v>169064.8</c:v>
                </c:pt>
                <c:pt idx="2">
                  <c:v>10130</c:v>
                </c:pt>
                <c:pt idx="3">
                  <c:v>1391.94</c:v>
                </c:pt>
                <c:pt idx="4">
                  <c:v>11026.18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План 2019г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c0504d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c0504d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8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Прочие расходы в области Образования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64725.51</c:v>
                </c:pt>
                <c:pt idx="1">
                  <c:v>203067.56</c:v>
                </c:pt>
                <c:pt idx="2">
                  <c:v>11272.45</c:v>
                </c:pt>
                <c:pt idx="3">
                  <c:v>2031.3</c:v>
                </c:pt>
                <c:pt idx="4">
                  <c:v>14194.39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Исполнение 2019г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8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Прочие расходы в области Образования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64270.69</c:v>
                </c:pt>
                <c:pt idx="1">
                  <c:v>185718.01</c:v>
                </c:pt>
                <c:pt idx="2">
                  <c:v>11272.45</c:v>
                </c:pt>
                <c:pt idx="3">
                  <c:v>1981.3</c:v>
                </c:pt>
                <c:pt idx="4">
                  <c:v>14194.39</c:v>
                </c:pt>
              </c:numCache>
            </c:numRef>
          </c:val>
        </c:ser>
        <c:ser>
          <c:idx val="3"/>
          <c:order val="3"/>
          <c:spPr>
            <a:solidFill>
              <a:srgbClr val="8064a2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Прочие расходы в области Образования</c:v>
                </c:pt>
              </c:strCache>
            </c:strRef>
          </c:cat>
        </c:ser>
        <c:gapWidth val="150"/>
        <c:shape val="cylinder"/>
        <c:axId val="61509107"/>
        <c:axId val="68642175"/>
        <c:axId val="0"/>
      </c:bar3DChart>
      <c:catAx>
        <c:axId val="61509107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68642175"/>
        <c:crosses val="autoZero"/>
        <c:auto val="1"/>
        <c:lblAlgn val="ctr"/>
        <c:lblOffset val="100"/>
      </c:catAx>
      <c:valAx>
        <c:axId val="68642175"/>
        <c:scaling>
          <c:orientation val="minMax"/>
          <c:min val="10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61509107"/>
        <c:crosses val="autoZero"/>
        <c:majorUnit val="20000"/>
      </c:valAx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10314432311538"/>
          <c:y val="0.0346397643067583"/>
          <c:w val="0.896789896066307"/>
          <c:h val="0.716364610302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Исполнение 2018г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4f81bd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8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Водное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  <c:pt idx="4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568.3</c:v>
                </c:pt>
                <c:pt idx="1">
                  <c:v>379.2</c:v>
                </c:pt>
                <c:pt idx="2">
                  <c:v>20128.3</c:v>
                </c:pt>
                <c:pt idx="3">
                  <c:v>952.05</c:v>
                </c:pt>
                <c:pt idx="4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План 2019г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00b05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8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Водное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  <c:pt idx="4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5332.9</c:v>
                </c:pt>
                <c:pt idx="1">
                  <c:v>912.9</c:v>
                </c:pt>
                <c:pt idx="2">
                  <c:v>20229.9</c:v>
                </c:pt>
                <c:pt idx="3">
                  <c:v>3255.8</c:v>
                </c:pt>
                <c:pt idx="4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Исполнение 2019г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1" sz="8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1" sz="8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Водное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  <c:pt idx="4">
                  <c:v/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1550</c:v>
                </c:pt>
                <c:pt idx="1">
                  <c:v>897.5</c:v>
                </c:pt>
                <c:pt idx="2">
                  <c:v>18741.4</c:v>
                </c:pt>
                <c:pt idx="3">
                  <c:v>3089.2</c:v>
                </c:pt>
                <c:pt idx="4">
                  <c:v/>
                </c:pt>
              </c:numCache>
            </c:numRef>
          </c:val>
        </c:ser>
        <c:ser>
          <c:idx val="3"/>
          <c:order val="3"/>
          <c:spPr>
            <a:solidFill>
              <a:srgbClr val="8064a2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Водное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  <c:pt idx="4">
                  <c:v/>
                </c:pt>
              </c:strCache>
            </c:strRef>
          </c:cat>
        </c:ser>
        <c:gapWidth val="150"/>
        <c:shape val="cylinder"/>
        <c:axId val="12700044"/>
        <c:axId val="9125064"/>
        <c:axId val="0"/>
      </c:bar3DChart>
      <c:catAx>
        <c:axId val="12700044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9125064"/>
        <c:crosses val="autoZero"/>
        <c:auto val="1"/>
        <c:lblAlgn val="ctr"/>
        <c:lblOffset val="100"/>
      </c:catAx>
      <c:valAx>
        <c:axId val="9125064"/>
        <c:scaling>
          <c:orientation val="minMax"/>
          <c:max val="21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12700044"/>
        <c:crosses val="autoZero"/>
        <c:majorUnit val="2500"/>
      </c:valAx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1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sideWall>
      <c:spPr>
        <a:gradFill>
          <a:gsLst>
            <a:gs pos="0">
              <a:srgbClr val="f6f9fc"/>
            </a:gs>
            <a:gs pos="100000">
              <a:srgbClr val="b0c6e1"/>
            </a:gs>
          </a:gsLst>
          <a:lin ang="5400000"/>
        </a:gradFill>
        <a:ln w="9360">
          <a:noFill/>
        </a:ln>
      </c:spPr>
    </c:sideWall>
    <c:backWall>
      <c:spPr>
        <a:gradFill>
          <a:gsLst>
            <a:gs pos="0">
              <a:srgbClr val="f6f9fc"/>
            </a:gs>
            <a:gs pos="100000">
              <a:srgbClr val="b0c6e1"/>
            </a:gs>
          </a:gsLst>
          <a:lin ang="5400000"/>
        </a:gradFill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0715942989724892"/>
          <c:y val="0.0373817398661641"/>
          <c:w val="0.88780245276765"/>
          <c:h val="0.574878855472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Исполнение 2018г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ff0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00ff0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00ff0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00ff0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00ff0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7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Содержание и развитие жилищного хозяйства </c:v>
                </c:pt>
                <c:pt idx="1">
                  <c:v>Комплексное развитие систем коммунальной инфраструктуры, развитие дорожного хозяйства</c:v>
                </c:pt>
                <c:pt idx="2">
                  <c:v>;</c:v>
                </c:pt>
                <c:pt idx="3">
                  <c:v>;</c:v>
                </c:pt>
                <c:pt idx="4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1314.73</c:v>
                </c:pt>
                <c:pt idx="1">
                  <c:v>23885.16</c:v>
                </c:pt>
                <c:pt idx="2">
                  <c:v>568.35</c:v>
                </c:pt>
                <c:pt idx="3">
                  <c:v>379.2</c:v>
                </c:pt>
                <c:pt idx="4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План 2019г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Lbls>
            <c:numFmt formatCode="0.00" sourceLinked="1"/>
            <c:dLbl>
              <c:idx val="0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7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Содержание и развитие жилищного хозяйства </c:v>
                </c:pt>
                <c:pt idx="1">
                  <c:v>Комплексное развитие систем коммунальной инфраструктуры, развитие дорожного хозяйства</c:v>
                </c:pt>
                <c:pt idx="2">
                  <c:v>;</c:v>
                </c:pt>
                <c:pt idx="3">
                  <c:v>;</c:v>
                </c:pt>
                <c:pt idx="4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36036.69</c:v>
                </c:pt>
                <c:pt idx="1">
                  <c:v>33838.13</c:v>
                </c:pt>
                <c:pt idx="2">
                  <c:v>5332.94</c:v>
                </c:pt>
                <c:pt idx="3">
                  <c:v>912.92</c:v>
                </c:pt>
                <c:pt idx="4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Исполнение 2019г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7030a0"/>
              </a:solidFill>
              <a:ln>
                <a:noFill/>
              </a:ln>
            </c:spPr>
          </c:dPt>
          <c:dLbls>
            <c:numFmt formatCode="0.00" sourceLinked="1"/>
            <c:dLbl>
              <c:idx val="0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pPr>
                <a:ln w="9360">
                  <a:solidFill>
                    <a:srgbClr val="BFBFBF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7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700" spc="-1" strike="noStrike">
                    <a:solidFill>
                      <a:srgbClr val="595959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Содержание и развитие жилищного хозяйства </c:v>
                </c:pt>
                <c:pt idx="1">
                  <c:v>Комплексное развитие систем коммунальной инфраструктуры, развитие дорожного хозяйства</c:v>
                </c:pt>
                <c:pt idx="2">
                  <c:v>;</c:v>
                </c:pt>
                <c:pt idx="3">
                  <c:v>;</c:v>
                </c:pt>
                <c:pt idx="4">
                  <c:v/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30031.85</c:v>
                </c:pt>
                <c:pt idx="1">
                  <c:v>27348.55</c:v>
                </c:pt>
                <c:pt idx="2">
                  <c:v>1550</c:v>
                </c:pt>
                <c:pt idx="3">
                  <c:v>897.49</c:v>
                </c:pt>
                <c:pt idx="4">
                  <c:v/>
                </c:pt>
              </c:numCache>
            </c:numRef>
          </c:val>
        </c:ser>
        <c:ser>
          <c:idx val="3"/>
          <c:order val="3"/>
          <c:spPr>
            <a:solidFill>
              <a:srgbClr val="8064a2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Содержание и развитие жилищного хозяйства </c:v>
                </c:pt>
                <c:pt idx="1">
                  <c:v>Комплексное развитие систем коммунальной инфраструктуры, развитие дорожного хозяйства</c:v>
                </c:pt>
                <c:pt idx="2">
                  <c:v>;</c:v>
                </c:pt>
                <c:pt idx="3">
                  <c:v>;</c:v>
                </c:pt>
                <c:pt idx="4">
                  <c:v/>
                </c:pt>
              </c:strCache>
            </c:strRef>
          </c:cat>
        </c:ser>
        <c:gapWidth val="150"/>
        <c:shape val="cylinder"/>
        <c:axId val="83727107"/>
        <c:axId val="74046987"/>
        <c:axId val="0"/>
      </c:bar3DChart>
      <c:catAx>
        <c:axId val="83727107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74046987"/>
        <c:crosses val="autoZero"/>
        <c:auto val="1"/>
        <c:lblAlgn val="ctr"/>
        <c:lblOffset val="100"/>
      </c:catAx>
      <c:valAx>
        <c:axId val="74046987"/>
        <c:scaling>
          <c:orientation val="minMax"/>
          <c:max val="40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3727107"/>
        <c:crossesAt val="1"/>
        <c:majorUnit val="4000"/>
      </c:valAx>
    </c:plotArea>
    <c:legend>
      <c:layout>
        <c:manualLayout>
          <c:xMode val="edge"/>
          <c:yMode val="edge"/>
          <c:x val="0.487570434206165"/>
          <c:y val="0"/>
          <c:w val="0.510855753825755"/>
          <c:h val="0.0628461538461538"/>
        </c:manualLayout>
      </c:layout>
      <c:spPr>
        <a:noFill/>
        <a:ln>
          <a:noFill/>
        </a:ln>
      </c:spPr>
      <c:txPr>
        <a:bodyPr/>
        <a:lstStyle/>
        <a:p>
          <a:pPr>
            <a:defRPr b="1" sz="10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jpeg"/>
</Relationships>
</file>

<file path=ppt/diagrams/_rels/drawing3.xml.rels><?xml version="1.0" encoding="UTF-8"?>
<Relationships xmlns="http://schemas.openxmlformats.org/package/2006/relationships"><Relationship Id="rId1" Type="http://schemas.openxmlformats.org/officeDocument/2006/relationships/image" Target="../media/OOXDiagramDrawingRels3_0.jpe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2C8D8-DBCC-4CC6-857D-49837F47CF24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0EA6661-C022-4FA2-86E9-1D00124AE86B}">
      <dgm:prSet phldrT="[Текст]" custT="1"/>
      <dgm:spPr>
        <a:xfrm>
          <a:off x="155269" y="121853"/>
          <a:ext cx="2102008" cy="35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Численность населения, </a:t>
          </a:r>
        </a:p>
        <a:p>
          <a:pPr algn="ctr"/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тыс. чел.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3B4A9C3-56F9-4292-85F2-7ECFF2BE2310}" type="parTrans" cxnId="{DD246251-2C3E-4AC8-9433-C6844211B0F4}">
      <dgm:prSet/>
      <dgm:spPr/>
      <dgm:t>
        <a:bodyPr/>
        <a:lstStyle/>
        <a:p>
          <a:endParaRPr lang="ru-RU"/>
        </a:p>
      </dgm:t>
    </dgm:pt>
    <dgm:pt modelId="{1C4B0C6E-1CF0-45F3-911D-130E8A0C1029}" type="sibTrans" cxnId="{DD246251-2C3E-4AC8-9433-C6844211B0F4}">
      <dgm:prSet/>
      <dgm:spPr/>
      <dgm:t>
        <a:bodyPr/>
        <a:lstStyle/>
        <a:p>
          <a:endParaRPr lang="ru-RU"/>
        </a:p>
      </dgm:t>
    </dgm:pt>
    <dgm:pt modelId="{46363DFB-9B26-47CE-9A4F-82763E3377B1}">
      <dgm:prSet phldrT="[Текст]" custT="1"/>
      <dgm:spPr>
        <a:xfrm>
          <a:off x="1296143" y="482553"/>
          <a:ext cx="1325955" cy="35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2018 год</a:t>
          </a:r>
          <a:endParaRPr lang="ru-RU" sz="14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32A5259-5A81-4C76-A56F-584ABF31F217}" type="parTrans" cxnId="{68D0A591-2317-4728-98A0-2621E1D2BE49}">
      <dgm:prSet/>
      <dgm:spPr/>
      <dgm:t>
        <a:bodyPr/>
        <a:lstStyle/>
        <a:p>
          <a:endParaRPr lang="ru-RU"/>
        </a:p>
      </dgm:t>
    </dgm:pt>
    <dgm:pt modelId="{F704072B-4916-4C2C-AF81-1F501329379F}" type="sibTrans" cxnId="{68D0A591-2317-4728-98A0-2621E1D2BE49}">
      <dgm:prSet/>
      <dgm:spPr>
        <a:xfrm>
          <a:off x="1217823" y="613279"/>
          <a:ext cx="48663" cy="4866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CEB0097-491C-479A-B423-7743640106B7}">
      <dgm:prSet phldrT="[Текст]" custT="1"/>
      <dgm:spPr>
        <a:xfrm>
          <a:off x="100935" y="591209"/>
          <a:ext cx="1055853" cy="35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9576</a:t>
          </a:r>
          <a:endParaRPr lang="ru-RU" sz="18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5FEA19-6E71-4D77-84DB-FBDCD8E7A183}" type="parTrans" cxnId="{6C199ED2-EA2E-460D-92E7-20081853EE0D}">
      <dgm:prSet/>
      <dgm:spPr/>
      <dgm:t>
        <a:bodyPr/>
        <a:lstStyle/>
        <a:p>
          <a:endParaRPr lang="ru-RU"/>
        </a:p>
      </dgm:t>
    </dgm:pt>
    <dgm:pt modelId="{E1414922-3A10-4470-9B65-313CAD1CF6F3}" type="sibTrans" cxnId="{6C199ED2-EA2E-460D-92E7-20081853EE0D}">
      <dgm:prSet/>
      <dgm:spPr>
        <a:xfrm>
          <a:off x="1551030" y="882042"/>
          <a:ext cx="48663" cy="4866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A4192E2-078E-4036-9E3C-F0126D52832D}">
      <dgm:prSet phldrT="[Текст]" custT="1"/>
      <dgm:spPr>
        <a:xfrm>
          <a:off x="1839414" y="1080157"/>
          <a:ext cx="810306" cy="35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год</a:t>
          </a: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B88D1D6D-4CA3-41A1-8F80-6617CA61EFB7}" type="parTrans" cxnId="{4370C2FB-124E-4E86-899C-456CE0D7DAA9}">
      <dgm:prSet/>
      <dgm:spPr/>
      <dgm:t>
        <a:bodyPr/>
        <a:lstStyle/>
        <a:p>
          <a:endParaRPr lang="ru-RU"/>
        </a:p>
      </dgm:t>
    </dgm:pt>
    <dgm:pt modelId="{1D80BF30-6B95-43A4-B7FA-7F980CD99A94}" type="sibTrans" cxnId="{4370C2FB-124E-4E86-899C-456CE0D7DAA9}">
      <dgm:prSet/>
      <dgm:spPr>
        <a:xfrm>
          <a:off x="1800752" y="1196342"/>
          <a:ext cx="48663" cy="4866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873F1BB-9D23-46AB-9A90-52427FA5098E}">
      <dgm:prSet phldrT="[Текст]" custT="1"/>
      <dgm:spPr>
        <a:xfrm>
          <a:off x="1178342" y="1285066"/>
          <a:ext cx="508442" cy="38272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9221</a:t>
          </a: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B8E2BF6-B2C4-4B32-BE5E-72ADEB742B7C}" type="sibTrans" cxnId="{104E3240-48B2-44F7-BB7D-233740BF8D96}">
      <dgm:prSet/>
      <dgm:spPr/>
      <dgm:t>
        <a:bodyPr/>
        <a:lstStyle/>
        <a:p>
          <a:endParaRPr lang="ru-RU"/>
        </a:p>
      </dgm:t>
    </dgm:pt>
    <dgm:pt modelId="{42249C75-E4C2-45D6-B33B-FF165166B947}" type="parTrans" cxnId="{104E3240-48B2-44F7-BB7D-233740BF8D96}">
      <dgm:prSet/>
      <dgm:spPr/>
      <dgm:t>
        <a:bodyPr/>
        <a:lstStyle/>
        <a:p>
          <a:endParaRPr lang="ru-RU"/>
        </a:p>
      </dgm:t>
    </dgm:pt>
    <dgm:pt modelId="{A3F41764-9E88-4581-BB15-29EFA9175018}" type="pres">
      <dgm:prSet presAssocID="{CA72C8D8-DBCC-4CC6-857D-49837F47CF2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7C6035E2-4248-49F4-991D-8E18E4EFE137}" type="pres">
      <dgm:prSet presAssocID="{CA72C8D8-DBCC-4CC6-857D-49837F47CF24}" presName="arrowNode" presStyleLbl="node1" presStyleIdx="0" presStyleCnt="1" custLinFactNeighborX="-9018" custLinFactNeighborY="6673"/>
      <dgm:spPr>
        <a:xfrm rot="4396374">
          <a:off x="329883" y="444199"/>
          <a:ext cx="1927008" cy="1343848"/>
        </a:xfrm>
        <a:prstGeom prst="swooshArrow">
          <a:avLst>
            <a:gd name="adj1" fmla="val 16310"/>
            <a:gd name="adj2" fmla="val 3137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4638099-839F-46DB-BE0A-BC2071EEA1E9}" type="pres">
      <dgm:prSet presAssocID="{B0EA6661-C022-4FA2-86E9-1D00124AE86B}" presName="txNode1" presStyleLbl="revTx" presStyleIdx="0" presStyleCnt="5" custScaleX="231365" custLinFactNeighborX="55323" custLinFactNeighborY="22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1CB3F-46E9-4D8F-9E5C-72E4F4BB4AD0}" type="pres">
      <dgm:prSet presAssocID="{46363DFB-9B26-47CE-9A4F-82763E3377B1}" presName="txNode2" presStyleLbl="revTx" presStyleIdx="1" presStyleCnt="5" custLinFactNeighborX="-15095" custLinFactNeighborY="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F2FAF-CDC6-43D8-B18B-5D4B09213FA6}" type="pres">
      <dgm:prSet presAssocID="{F704072B-4916-4C2C-AF81-1F501329379F}" presName="dotNode2" presStyleCnt="0"/>
      <dgm:spPr/>
    </dgm:pt>
    <dgm:pt modelId="{11C5A128-6D91-45DD-B876-E0D30D9211CA}" type="pres">
      <dgm:prSet presAssocID="{F704072B-4916-4C2C-AF81-1F501329379F}" presName="dotRepeatNode" presStyleLbl="fgShp" presStyleIdx="0" presStyleCnt="3"/>
      <dgm:spPr/>
      <dgm:t>
        <a:bodyPr/>
        <a:lstStyle/>
        <a:p>
          <a:endParaRPr lang="ru-RU"/>
        </a:p>
      </dgm:t>
    </dgm:pt>
    <dgm:pt modelId="{67A9F7D4-6DB7-436B-8C64-38E7735CED08}" type="pres">
      <dgm:prSet presAssocID="{DCEB0097-491C-479A-B423-7743640106B7}" presName="txNode3" presStyleLbl="revTx" presStyleIdx="2" presStyleCnt="5" custLinFactNeighborX="-34738" custLinFactNeighborY="-4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E26A-B153-42F3-8D7C-18D83C98ED96}" type="pres">
      <dgm:prSet presAssocID="{E1414922-3A10-4470-9B65-313CAD1CF6F3}" presName="dotNode3" presStyleCnt="0"/>
      <dgm:spPr/>
    </dgm:pt>
    <dgm:pt modelId="{3342D1D8-DF5A-497B-8766-FDA60CC13D9C}" type="pres">
      <dgm:prSet presAssocID="{E1414922-3A10-4470-9B65-313CAD1CF6F3}" presName="dotRepeatNode" presStyleLbl="fgShp" presStyleIdx="1" presStyleCnt="3"/>
      <dgm:spPr/>
      <dgm:t>
        <a:bodyPr/>
        <a:lstStyle/>
        <a:p>
          <a:endParaRPr lang="ru-RU"/>
        </a:p>
      </dgm:t>
    </dgm:pt>
    <dgm:pt modelId="{608351BE-A4A8-49B6-9FF5-0DA051A689C5}" type="pres">
      <dgm:prSet presAssocID="{0A4192E2-078E-4036-9E3C-F0126D52832D}" presName="txNode4" presStyleLbl="revTx" presStyleIdx="3" presStyleCnt="5" custLinFactNeighborX="-21292" custLinFactNeighborY="10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8AF56-2302-49DA-BCBB-8E2C7B2BAA3D}" type="pres">
      <dgm:prSet presAssocID="{1D80BF30-6B95-43A4-B7FA-7F980CD99A94}" presName="dotNode4" presStyleCnt="0"/>
      <dgm:spPr/>
    </dgm:pt>
    <dgm:pt modelId="{723494C8-40F2-41CD-AC13-B7C0835CE8EC}" type="pres">
      <dgm:prSet presAssocID="{1D80BF30-6B95-43A4-B7FA-7F980CD99A94}" presName="dotRepeatNode" presStyleLbl="fgShp" presStyleIdx="2" presStyleCnt="3"/>
      <dgm:spPr/>
      <dgm:t>
        <a:bodyPr/>
        <a:lstStyle/>
        <a:p>
          <a:endParaRPr lang="ru-RU"/>
        </a:p>
      </dgm:t>
    </dgm:pt>
    <dgm:pt modelId="{271BD88B-CDFB-414A-B34E-029C6B96BF9F}" type="pres">
      <dgm:prSet presAssocID="{6873F1BB-9D23-46AB-9A90-52427FA5098E}" presName="txNode5" presStyleLbl="revTx" presStyleIdx="4" presStyleCnt="5" custScaleX="41413" custScaleY="107159" custLinFactY="-56727" custLinFactNeighborX="-770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2F46C-849A-4044-A4D0-7964F1787CBE}" type="presOf" srcId="{1D80BF30-6B95-43A4-B7FA-7F980CD99A94}" destId="{723494C8-40F2-41CD-AC13-B7C0835CE8EC}" srcOrd="0" destOrd="0" presId="urn:microsoft.com/office/officeart/2009/3/layout/DescendingProcess"/>
    <dgm:cxn modelId="{6DE453D8-7768-4FEC-BABB-18870BD18A04}" type="presOf" srcId="{DCEB0097-491C-479A-B423-7743640106B7}" destId="{67A9F7D4-6DB7-436B-8C64-38E7735CED08}" srcOrd="0" destOrd="0" presId="urn:microsoft.com/office/officeart/2009/3/layout/DescendingProcess"/>
    <dgm:cxn modelId="{EAC03E20-FABD-408E-A223-E83CB06343DD}" type="presOf" srcId="{46363DFB-9B26-47CE-9A4F-82763E3377B1}" destId="{FAD1CB3F-46E9-4D8F-9E5C-72E4F4BB4AD0}" srcOrd="0" destOrd="0" presId="urn:microsoft.com/office/officeart/2009/3/layout/DescendingProcess"/>
    <dgm:cxn modelId="{85EE89B3-D68F-43AC-B7BE-3736968896A9}" type="presOf" srcId="{E1414922-3A10-4470-9B65-313CAD1CF6F3}" destId="{3342D1D8-DF5A-497B-8766-FDA60CC13D9C}" srcOrd="0" destOrd="0" presId="urn:microsoft.com/office/officeart/2009/3/layout/DescendingProcess"/>
    <dgm:cxn modelId="{62D797ED-33AC-4C67-ADDC-C2F6E61ACD4A}" type="presOf" srcId="{F704072B-4916-4C2C-AF81-1F501329379F}" destId="{11C5A128-6D91-45DD-B876-E0D30D9211CA}" srcOrd="0" destOrd="0" presId="urn:microsoft.com/office/officeart/2009/3/layout/DescendingProcess"/>
    <dgm:cxn modelId="{104E3240-48B2-44F7-BB7D-233740BF8D96}" srcId="{CA72C8D8-DBCC-4CC6-857D-49837F47CF24}" destId="{6873F1BB-9D23-46AB-9A90-52427FA5098E}" srcOrd="4" destOrd="0" parTransId="{42249C75-E4C2-45D6-B33B-FF165166B947}" sibTransId="{1B8E2BF6-B2C4-4B32-BE5E-72ADEB742B7C}"/>
    <dgm:cxn modelId="{DD246251-2C3E-4AC8-9433-C6844211B0F4}" srcId="{CA72C8D8-DBCC-4CC6-857D-49837F47CF24}" destId="{B0EA6661-C022-4FA2-86E9-1D00124AE86B}" srcOrd="0" destOrd="0" parTransId="{83B4A9C3-56F9-4292-85F2-7ECFF2BE2310}" sibTransId="{1C4B0C6E-1CF0-45F3-911D-130E8A0C1029}"/>
    <dgm:cxn modelId="{E651C051-F232-4AC8-98CA-B69B78E70620}" type="presOf" srcId="{0A4192E2-078E-4036-9E3C-F0126D52832D}" destId="{608351BE-A4A8-49B6-9FF5-0DA051A689C5}" srcOrd="0" destOrd="0" presId="urn:microsoft.com/office/officeart/2009/3/layout/DescendingProcess"/>
    <dgm:cxn modelId="{24C5D453-F8A8-4049-A304-921D7F180484}" type="presOf" srcId="{6873F1BB-9D23-46AB-9A90-52427FA5098E}" destId="{271BD88B-CDFB-414A-B34E-029C6B96BF9F}" srcOrd="0" destOrd="0" presId="urn:microsoft.com/office/officeart/2009/3/layout/DescendingProcess"/>
    <dgm:cxn modelId="{68D0A591-2317-4728-98A0-2621E1D2BE49}" srcId="{CA72C8D8-DBCC-4CC6-857D-49837F47CF24}" destId="{46363DFB-9B26-47CE-9A4F-82763E3377B1}" srcOrd="1" destOrd="0" parTransId="{132A5259-5A81-4C76-A56F-584ABF31F217}" sibTransId="{F704072B-4916-4C2C-AF81-1F501329379F}"/>
    <dgm:cxn modelId="{6C199ED2-EA2E-460D-92E7-20081853EE0D}" srcId="{CA72C8D8-DBCC-4CC6-857D-49837F47CF24}" destId="{DCEB0097-491C-479A-B423-7743640106B7}" srcOrd="2" destOrd="0" parTransId="{AB5FEA19-6E71-4D77-84DB-FBDCD8E7A183}" sibTransId="{E1414922-3A10-4470-9B65-313CAD1CF6F3}"/>
    <dgm:cxn modelId="{4370C2FB-124E-4E86-899C-456CE0D7DAA9}" srcId="{CA72C8D8-DBCC-4CC6-857D-49837F47CF24}" destId="{0A4192E2-078E-4036-9E3C-F0126D52832D}" srcOrd="3" destOrd="0" parTransId="{B88D1D6D-4CA3-41A1-8F80-6617CA61EFB7}" sibTransId="{1D80BF30-6B95-43A4-B7FA-7F980CD99A94}"/>
    <dgm:cxn modelId="{7877E8D0-F431-40AD-B42C-5F04BAF92E0B}" type="presOf" srcId="{CA72C8D8-DBCC-4CC6-857D-49837F47CF24}" destId="{A3F41764-9E88-4581-BB15-29EFA9175018}" srcOrd="0" destOrd="0" presId="urn:microsoft.com/office/officeart/2009/3/layout/DescendingProcess"/>
    <dgm:cxn modelId="{EBAEFC59-C277-4F46-95A9-413806BE56E3}" type="presOf" srcId="{B0EA6661-C022-4FA2-86E9-1D00124AE86B}" destId="{B4638099-839F-46DB-BE0A-BC2071EEA1E9}" srcOrd="0" destOrd="0" presId="urn:microsoft.com/office/officeart/2009/3/layout/DescendingProcess"/>
    <dgm:cxn modelId="{D2E0B574-9AE8-40D0-93A2-38987974A150}" type="presParOf" srcId="{A3F41764-9E88-4581-BB15-29EFA9175018}" destId="{7C6035E2-4248-49F4-991D-8E18E4EFE137}" srcOrd="0" destOrd="0" presId="urn:microsoft.com/office/officeart/2009/3/layout/DescendingProcess"/>
    <dgm:cxn modelId="{2900414E-D6A4-4E2E-A93E-D30F0764797C}" type="presParOf" srcId="{A3F41764-9E88-4581-BB15-29EFA9175018}" destId="{B4638099-839F-46DB-BE0A-BC2071EEA1E9}" srcOrd="1" destOrd="0" presId="urn:microsoft.com/office/officeart/2009/3/layout/DescendingProcess"/>
    <dgm:cxn modelId="{0EC9E628-C426-475F-A694-28C74AAB154D}" type="presParOf" srcId="{A3F41764-9E88-4581-BB15-29EFA9175018}" destId="{FAD1CB3F-46E9-4D8F-9E5C-72E4F4BB4AD0}" srcOrd="2" destOrd="0" presId="urn:microsoft.com/office/officeart/2009/3/layout/DescendingProcess"/>
    <dgm:cxn modelId="{AC955F38-99EC-462E-B919-2569D0FB833D}" type="presParOf" srcId="{A3F41764-9E88-4581-BB15-29EFA9175018}" destId="{259F2FAF-CDC6-43D8-B18B-5D4B09213FA6}" srcOrd="3" destOrd="0" presId="urn:microsoft.com/office/officeart/2009/3/layout/DescendingProcess"/>
    <dgm:cxn modelId="{E459AC88-CAE6-4AA6-87CC-27E26F7E8BA5}" type="presParOf" srcId="{259F2FAF-CDC6-43D8-B18B-5D4B09213FA6}" destId="{11C5A128-6D91-45DD-B876-E0D30D9211CA}" srcOrd="0" destOrd="0" presId="urn:microsoft.com/office/officeart/2009/3/layout/DescendingProcess"/>
    <dgm:cxn modelId="{41D30F39-B253-48A7-9F6F-88DB4905F667}" type="presParOf" srcId="{A3F41764-9E88-4581-BB15-29EFA9175018}" destId="{67A9F7D4-6DB7-436B-8C64-38E7735CED08}" srcOrd="4" destOrd="0" presId="urn:microsoft.com/office/officeart/2009/3/layout/DescendingProcess"/>
    <dgm:cxn modelId="{4F062E6C-1EEC-429B-8E7B-7A9987C46BFA}" type="presParOf" srcId="{A3F41764-9E88-4581-BB15-29EFA9175018}" destId="{C632E26A-B153-42F3-8D7C-18D83C98ED96}" srcOrd="5" destOrd="0" presId="urn:microsoft.com/office/officeart/2009/3/layout/DescendingProcess"/>
    <dgm:cxn modelId="{B48F1ABA-D03C-4E1C-953F-209A8B5810AE}" type="presParOf" srcId="{C632E26A-B153-42F3-8D7C-18D83C98ED96}" destId="{3342D1D8-DF5A-497B-8766-FDA60CC13D9C}" srcOrd="0" destOrd="0" presId="urn:microsoft.com/office/officeart/2009/3/layout/DescendingProcess"/>
    <dgm:cxn modelId="{39087D43-AB27-4603-82A4-58BFA8314EFC}" type="presParOf" srcId="{A3F41764-9E88-4581-BB15-29EFA9175018}" destId="{608351BE-A4A8-49B6-9FF5-0DA051A689C5}" srcOrd="6" destOrd="0" presId="urn:microsoft.com/office/officeart/2009/3/layout/DescendingProcess"/>
    <dgm:cxn modelId="{E05DD5EF-78B0-4248-8E6F-BF42500F8887}" type="presParOf" srcId="{A3F41764-9E88-4581-BB15-29EFA9175018}" destId="{7638AF56-2302-49DA-BCBB-8E2C7B2BAA3D}" srcOrd="7" destOrd="0" presId="urn:microsoft.com/office/officeart/2009/3/layout/DescendingProcess"/>
    <dgm:cxn modelId="{B0826A18-1326-43E1-AC37-05FAE38C147F}" type="presParOf" srcId="{7638AF56-2302-49DA-BCBB-8E2C7B2BAA3D}" destId="{723494C8-40F2-41CD-AC13-B7C0835CE8EC}" srcOrd="0" destOrd="0" presId="urn:microsoft.com/office/officeart/2009/3/layout/DescendingProcess"/>
    <dgm:cxn modelId="{4299C386-9C4C-4063-B61D-1CB769929179}" type="presParOf" srcId="{A3F41764-9E88-4581-BB15-29EFA9175018}" destId="{271BD88B-CDFB-414A-B34E-029C6B96BF9F}" srcOrd="8" destOrd="0" presId="urn:microsoft.com/office/officeart/2009/3/layout/Descending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9DFF9-CE64-450D-AC7C-E439EA33732D}" type="doc">
      <dgm:prSet loTypeId="urn:microsoft.com/office/officeart/2009/3/layout/DescendingProcess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A3060A1-B986-42E6-89C2-3649AE7FB8FF}">
      <dgm:prSet phldrT="[Текст]" custT="1"/>
      <dgm:spPr>
        <a:xfrm>
          <a:off x="158091" y="17141"/>
          <a:ext cx="2546774" cy="3911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Среднесписочная численность работающих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F67A69-8AEC-479C-A1F0-074C55E3C0B4}" type="parTrans" cxnId="{1A1B725C-8DA9-4359-9EE9-3BEF5B34D23D}">
      <dgm:prSet/>
      <dgm:spPr/>
      <dgm:t>
        <a:bodyPr/>
        <a:lstStyle/>
        <a:p>
          <a:endParaRPr lang="ru-RU"/>
        </a:p>
      </dgm:t>
    </dgm:pt>
    <dgm:pt modelId="{298ACD4D-3D0B-4AAA-9894-FEEF68EB45AA}" type="sibTrans" cxnId="{1A1B725C-8DA9-4359-9EE9-3BEF5B34D23D}">
      <dgm:prSet/>
      <dgm:spPr/>
      <dgm:t>
        <a:bodyPr/>
        <a:lstStyle/>
        <a:p>
          <a:endParaRPr lang="ru-RU"/>
        </a:p>
      </dgm:t>
    </dgm:pt>
    <dgm:pt modelId="{C790ACB6-CAD6-48D0-91F2-4629E19182C2}">
      <dgm:prSet phldrT="[Текст]" custT="1"/>
      <dgm:spPr>
        <a:xfrm>
          <a:off x="1752126" y="398812"/>
          <a:ext cx="1219815" cy="3225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spcAft>
              <a:spcPct val="35000"/>
            </a:spcAft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2018 год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890D8BD-32E8-4F2E-A91C-1265E1338427}" type="parTrans" cxnId="{DE297888-16FF-4C44-8BE3-A91E2A9361B0}">
      <dgm:prSet/>
      <dgm:spPr/>
      <dgm:t>
        <a:bodyPr/>
        <a:lstStyle/>
        <a:p>
          <a:endParaRPr lang="ru-RU"/>
        </a:p>
      </dgm:t>
    </dgm:pt>
    <dgm:pt modelId="{F0D321F3-97D4-4ADB-8D60-FCB5BAD20A87}" type="sibTrans" cxnId="{DE297888-16FF-4C44-8BE3-A91E2A9361B0}">
      <dgm:prSet/>
      <dgm:spPr>
        <a:xfrm>
          <a:off x="1464008" y="538133"/>
          <a:ext cx="43953" cy="4395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4BC435A-3FE7-473A-8926-36626C77E0A2}">
      <dgm:prSet phldrT="[Текст]" custT="1"/>
      <dgm:spPr>
        <a:xfrm>
          <a:off x="569993" y="458619"/>
          <a:ext cx="820603" cy="3225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607 чел.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9ED4E5ED-58B8-4023-BC7B-D81084DFEF26}" type="parTrans" cxnId="{968DE51D-1CDD-4278-8F6F-5B37A9144791}">
      <dgm:prSet/>
      <dgm:spPr/>
      <dgm:t>
        <a:bodyPr/>
        <a:lstStyle/>
        <a:p>
          <a:endParaRPr lang="ru-RU"/>
        </a:p>
      </dgm:t>
    </dgm:pt>
    <dgm:pt modelId="{4C15990A-0427-4539-8811-A3836D275659}" type="sibTrans" cxnId="{968DE51D-1CDD-4278-8F6F-5B37A9144791}">
      <dgm:prSet/>
      <dgm:spPr>
        <a:xfrm>
          <a:off x="1712185" y="728666"/>
          <a:ext cx="43953" cy="4395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FE2BE79-8200-47DB-9080-02204948C76D}">
      <dgm:prSet phldrT="[Текст]" custT="1"/>
      <dgm:spPr>
        <a:xfrm>
          <a:off x="2061962" y="812339"/>
          <a:ext cx="999355" cy="3225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2019 год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5D41ABC9-B45C-421C-B445-F53B6D17BFDC}" type="parTrans" cxnId="{4DFC4465-93F8-4ADA-BBEE-01F56D117BF7}">
      <dgm:prSet/>
      <dgm:spPr/>
      <dgm:t>
        <a:bodyPr/>
        <a:lstStyle/>
        <a:p>
          <a:endParaRPr lang="ru-RU"/>
        </a:p>
      </dgm:t>
    </dgm:pt>
    <dgm:pt modelId="{66B0AD04-AE03-43F0-8887-A044A0AAE01C}" type="sibTrans" cxnId="{4DFC4465-93F8-4ADA-BBEE-01F56D117BF7}">
      <dgm:prSet/>
      <dgm:spPr>
        <a:xfrm>
          <a:off x="1935300" y="951660"/>
          <a:ext cx="43953" cy="4395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9C3D147-DE6C-45E4-8DB9-2B89CCBB2897}">
      <dgm:prSet phldrT="[Текст]" custT="1"/>
      <dgm:spPr>
        <a:xfrm>
          <a:off x="0" y="390311"/>
          <a:ext cx="1219815" cy="3225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548 чел.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7C183AC-597C-4B83-83C6-1E5B7A7E5EE6}" type="parTrans" cxnId="{60CAE3A5-FEA9-417A-8704-01FC49D70BD7}">
      <dgm:prSet/>
      <dgm:spPr/>
      <dgm:t>
        <a:bodyPr/>
        <a:lstStyle/>
        <a:p>
          <a:endParaRPr lang="ru-RU"/>
        </a:p>
      </dgm:t>
    </dgm:pt>
    <dgm:pt modelId="{1ECEA856-0E9C-4286-9B62-D2638FCA2B2B}" type="sibTrans" cxnId="{60CAE3A5-FEA9-417A-8704-01FC49D70BD7}">
      <dgm:prSet/>
      <dgm:spPr>
        <a:xfrm>
          <a:off x="2096759" y="1197035"/>
          <a:ext cx="43953" cy="4395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EA4BC18-D90C-429C-8710-568A7E46ED8B}">
      <dgm:prSet phldrT="[Текст]" custT="1"/>
      <dgm:spPr>
        <a:xfrm>
          <a:off x="1614231" y="1580043"/>
          <a:ext cx="1108923" cy="3225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-9,7%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58CB3337-2A56-4299-9078-CEAABA68AEF6}" type="parTrans" cxnId="{BC6CB0CF-8472-45E3-91AF-46E79A0DBD46}">
      <dgm:prSet/>
      <dgm:spPr/>
      <dgm:t>
        <a:bodyPr/>
        <a:lstStyle/>
        <a:p>
          <a:endParaRPr lang="ru-RU"/>
        </a:p>
      </dgm:t>
    </dgm:pt>
    <dgm:pt modelId="{1F68262B-1A02-4B9C-B669-8AE43BAD5A65}" type="sibTrans" cxnId="{BC6CB0CF-8472-45E3-91AF-46E79A0DBD46}">
      <dgm:prSet/>
      <dgm:spPr/>
      <dgm:t>
        <a:bodyPr/>
        <a:lstStyle/>
        <a:p>
          <a:endParaRPr lang="ru-RU"/>
        </a:p>
      </dgm:t>
    </dgm:pt>
    <dgm:pt modelId="{EED6C10F-1030-40CA-863A-7C8578D4BB5B}" type="pres">
      <dgm:prSet presAssocID="{FBB9DFF9-CE64-450D-AC7C-E439EA33732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8E57621A-396E-4E5B-867B-762B0000F8EC}" type="pres">
      <dgm:prSet presAssocID="{FBB9DFF9-CE64-450D-AC7C-E439EA33732D}" presName="arrowNode" presStyleLbl="node1" presStyleIdx="0" presStyleCnt="1" custLinFactNeighborX="-70" custLinFactNeighborY="-713"/>
      <dgm:spPr>
        <a:xfrm rot="4396374">
          <a:off x="870775" y="418353"/>
          <a:ext cx="1740524" cy="1213798"/>
        </a:xfrm>
        <a:prstGeom prst="swooshArrow">
          <a:avLst>
            <a:gd name="adj1" fmla="val 16310"/>
            <a:gd name="adj2" fmla="val 3137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81BB10F-F497-4FEB-B166-0D1F6828F8BF}" type="pres">
      <dgm:prSet presAssocID="{BA3060A1-B986-42E6-89C2-3649AE7FB8FF}" presName="txNode1" presStyleLbl="revTx" presStyleIdx="0" presStyleCnt="6" custScaleX="230186" custScaleY="96513" custLinFactNeighborX="51442" custLinFactNeighborY="12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5F031-881D-47DB-B8E5-B4271D050718}" type="pres">
      <dgm:prSet presAssocID="{C790ACB6-CAD6-48D0-91F2-4629E19182C2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1F43D-3137-4653-8B50-8BFBB5086B01}" type="pres">
      <dgm:prSet presAssocID="{F0D321F3-97D4-4ADB-8D60-FCB5BAD20A87}" presName="dotNode2" presStyleCnt="0"/>
      <dgm:spPr/>
    </dgm:pt>
    <dgm:pt modelId="{A4365EA0-4B60-4F7B-ACB8-04D5E7FB5E10}" type="pres">
      <dgm:prSet presAssocID="{F0D321F3-97D4-4ADB-8D60-FCB5BAD20A87}" presName="dotRepeatNode" presStyleLbl="fgShp" presStyleIdx="0" presStyleCnt="4"/>
      <dgm:spPr/>
      <dgm:t>
        <a:bodyPr/>
        <a:lstStyle/>
        <a:p>
          <a:endParaRPr lang="ru-RU"/>
        </a:p>
      </dgm:t>
    </dgm:pt>
    <dgm:pt modelId="{67097046-6087-4824-82F5-118B020CC8FA}" type="pres">
      <dgm:prSet presAssocID="{C4BC435A-3FE7-473A-8926-36626C77E0A2}" presName="txNode3" presStyleLbl="revTx" presStyleIdx="2" presStyleCnt="6" custLinFactNeighborX="-22435" custLinFactNeighborY="-40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DA5B-BC1A-46D6-ACEA-87B198B1FAE1}" type="pres">
      <dgm:prSet presAssocID="{4C15990A-0427-4539-8811-A3836D275659}" presName="dotNode3" presStyleCnt="0"/>
      <dgm:spPr/>
    </dgm:pt>
    <dgm:pt modelId="{7D67BCD6-6B24-4CB1-9029-9E5EE38759A6}" type="pres">
      <dgm:prSet presAssocID="{4C15990A-0427-4539-8811-A3836D275659}" presName="dotRepeatNode" presStyleLbl="fgShp" presStyleIdx="1" presStyleCnt="4"/>
      <dgm:spPr/>
      <dgm:t>
        <a:bodyPr/>
        <a:lstStyle/>
        <a:p>
          <a:endParaRPr lang="ru-RU"/>
        </a:p>
      </dgm:t>
    </dgm:pt>
    <dgm:pt modelId="{52208642-868D-4A88-AAA9-B5AA299E7043}" type="pres">
      <dgm:prSet presAssocID="{6FE2BE79-8200-47DB-9080-02204948C76D}" presName="txNode4" presStyleLbl="revTx" presStyleIdx="3" presStyleCnt="6" custScaleX="121783" custLinFactNeighborX="11279" custLinFactNeighborY="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4CAC7-0A67-4312-AFAE-439D5013C1A8}" type="pres">
      <dgm:prSet presAssocID="{66B0AD04-AE03-43F0-8887-A044A0AAE01C}" presName="dotNode4" presStyleCnt="0"/>
      <dgm:spPr/>
    </dgm:pt>
    <dgm:pt modelId="{5498FB12-29E6-4D9C-966A-D138CC8DA91E}" type="pres">
      <dgm:prSet presAssocID="{66B0AD04-AE03-43F0-8887-A044A0AAE01C}" presName="dotRepeatNode" presStyleLbl="fgShp" presStyleIdx="2" presStyleCnt="4"/>
      <dgm:spPr/>
      <dgm:t>
        <a:bodyPr/>
        <a:lstStyle/>
        <a:p>
          <a:endParaRPr lang="ru-RU"/>
        </a:p>
      </dgm:t>
    </dgm:pt>
    <dgm:pt modelId="{44DD0AA9-FE2E-4463-9341-C34772D4FB18}" type="pres">
      <dgm:prSet presAssocID="{19C3D147-DE6C-45E4-8DB9-2B89CCBB2897}" presName="txNode5" presStyleLbl="revTx" presStyleIdx="4" presStyleCnt="6" custLinFactNeighborX="-10218" custLinFactNeighborY="-15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7A0EF-C06C-434B-BC03-560CBF0A68AA}" type="pres">
      <dgm:prSet presAssocID="{1ECEA856-0E9C-4286-9B62-D2638FCA2B2B}" presName="dotNode5" presStyleCnt="0"/>
      <dgm:spPr/>
    </dgm:pt>
    <dgm:pt modelId="{51607FED-6C90-4D13-B6E3-79EAFE26A1D4}" type="pres">
      <dgm:prSet presAssocID="{1ECEA856-0E9C-4286-9B62-D2638FCA2B2B}" presName="dotRepeatNode" presStyleLbl="fgShp" presStyleIdx="3" presStyleCnt="4"/>
      <dgm:spPr/>
      <dgm:t>
        <a:bodyPr/>
        <a:lstStyle/>
        <a:p>
          <a:endParaRPr lang="ru-RU"/>
        </a:p>
      </dgm:t>
    </dgm:pt>
    <dgm:pt modelId="{68A4DDAD-B616-4817-8304-1000A97FF8CE}" type="pres">
      <dgm:prSet presAssocID="{8EA4BC18-D90C-429C-8710-568A7E46ED8B}" presName="txNode6" presStyleLbl="revTx" presStyleIdx="5" presStyleCnt="6" custLinFactNeighborX="-5591" custLinFactNeighborY="2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97888-16FF-4C44-8BE3-A91E2A9361B0}" srcId="{FBB9DFF9-CE64-450D-AC7C-E439EA33732D}" destId="{C790ACB6-CAD6-48D0-91F2-4629E19182C2}" srcOrd="1" destOrd="0" parTransId="{C890D8BD-32E8-4F2E-A91C-1265E1338427}" sibTransId="{F0D321F3-97D4-4ADB-8D60-FCB5BAD20A87}"/>
    <dgm:cxn modelId="{60CAE3A5-FEA9-417A-8704-01FC49D70BD7}" srcId="{FBB9DFF9-CE64-450D-AC7C-E439EA33732D}" destId="{19C3D147-DE6C-45E4-8DB9-2B89CCBB2897}" srcOrd="4" destOrd="0" parTransId="{37C183AC-597C-4B83-83C6-1E5B7A7E5EE6}" sibTransId="{1ECEA856-0E9C-4286-9B62-D2638FCA2B2B}"/>
    <dgm:cxn modelId="{6D599485-26D4-4908-9ABE-5F1E8F5E3066}" type="presOf" srcId="{6FE2BE79-8200-47DB-9080-02204948C76D}" destId="{52208642-868D-4A88-AAA9-B5AA299E7043}" srcOrd="0" destOrd="0" presId="urn:microsoft.com/office/officeart/2009/3/layout/DescendingProcess"/>
    <dgm:cxn modelId="{968DE51D-1CDD-4278-8F6F-5B37A9144791}" srcId="{FBB9DFF9-CE64-450D-AC7C-E439EA33732D}" destId="{C4BC435A-3FE7-473A-8926-36626C77E0A2}" srcOrd="2" destOrd="0" parTransId="{9ED4E5ED-58B8-4023-BC7B-D81084DFEF26}" sibTransId="{4C15990A-0427-4539-8811-A3836D275659}"/>
    <dgm:cxn modelId="{39D69BDD-4B82-4A11-B441-E9995D5456A9}" type="presOf" srcId="{4C15990A-0427-4539-8811-A3836D275659}" destId="{7D67BCD6-6B24-4CB1-9029-9E5EE38759A6}" srcOrd="0" destOrd="0" presId="urn:microsoft.com/office/officeart/2009/3/layout/DescendingProcess"/>
    <dgm:cxn modelId="{4DFC4465-93F8-4ADA-BBEE-01F56D117BF7}" srcId="{FBB9DFF9-CE64-450D-AC7C-E439EA33732D}" destId="{6FE2BE79-8200-47DB-9080-02204948C76D}" srcOrd="3" destOrd="0" parTransId="{5D41ABC9-B45C-421C-B445-F53B6D17BFDC}" sibTransId="{66B0AD04-AE03-43F0-8887-A044A0AAE01C}"/>
    <dgm:cxn modelId="{3924D972-B20E-44E8-BCEA-DA4BF40EFEAC}" type="presOf" srcId="{19C3D147-DE6C-45E4-8DB9-2B89CCBB2897}" destId="{44DD0AA9-FE2E-4463-9341-C34772D4FB18}" srcOrd="0" destOrd="0" presId="urn:microsoft.com/office/officeart/2009/3/layout/DescendingProcess"/>
    <dgm:cxn modelId="{443D26DD-8F6D-440C-92A3-0064BEF51C35}" type="presOf" srcId="{FBB9DFF9-CE64-450D-AC7C-E439EA33732D}" destId="{EED6C10F-1030-40CA-863A-7C8578D4BB5B}" srcOrd="0" destOrd="0" presId="urn:microsoft.com/office/officeart/2009/3/layout/DescendingProcess"/>
    <dgm:cxn modelId="{B581552D-D279-4C41-8328-DAE8E883FA6B}" type="presOf" srcId="{F0D321F3-97D4-4ADB-8D60-FCB5BAD20A87}" destId="{A4365EA0-4B60-4F7B-ACB8-04D5E7FB5E10}" srcOrd="0" destOrd="0" presId="urn:microsoft.com/office/officeart/2009/3/layout/DescendingProcess"/>
    <dgm:cxn modelId="{6730371F-F79F-4069-B65C-28D5A2AA530A}" type="presOf" srcId="{C4BC435A-3FE7-473A-8926-36626C77E0A2}" destId="{67097046-6087-4824-82F5-118B020CC8FA}" srcOrd="0" destOrd="0" presId="urn:microsoft.com/office/officeart/2009/3/layout/DescendingProcess"/>
    <dgm:cxn modelId="{1A1B725C-8DA9-4359-9EE9-3BEF5B34D23D}" srcId="{FBB9DFF9-CE64-450D-AC7C-E439EA33732D}" destId="{BA3060A1-B986-42E6-89C2-3649AE7FB8FF}" srcOrd="0" destOrd="0" parTransId="{80F67A69-8AEC-479C-A1F0-074C55E3C0B4}" sibTransId="{298ACD4D-3D0B-4AAA-9894-FEEF68EB45AA}"/>
    <dgm:cxn modelId="{BC6CB0CF-8472-45E3-91AF-46E79A0DBD46}" srcId="{FBB9DFF9-CE64-450D-AC7C-E439EA33732D}" destId="{8EA4BC18-D90C-429C-8710-568A7E46ED8B}" srcOrd="5" destOrd="0" parTransId="{58CB3337-2A56-4299-9078-CEAABA68AEF6}" sibTransId="{1F68262B-1A02-4B9C-B669-8AE43BAD5A65}"/>
    <dgm:cxn modelId="{313E51FD-BCD9-4C56-B7A7-86A74E4D4D44}" type="presOf" srcId="{BA3060A1-B986-42E6-89C2-3649AE7FB8FF}" destId="{181BB10F-F497-4FEB-B166-0D1F6828F8BF}" srcOrd="0" destOrd="0" presId="urn:microsoft.com/office/officeart/2009/3/layout/DescendingProcess"/>
    <dgm:cxn modelId="{C6FE15AB-A44A-49CD-A8D0-F98CBE5EC055}" type="presOf" srcId="{66B0AD04-AE03-43F0-8887-A044A0AAE01C}" destId="{5498FB12-29E6-4D9C-966A-D138CC8DA91E}" srcOrd="0" destOrd="0" presId="urn:microsoft.com/office/officeart/2009/3/layout/DescendingProcess"/>
    <dgm:cxn modelId="{9D1D7D8A-BC5C-4263-ACC6-BC5FCD0DE00F}" type="presOf" srcId="{8EA4BC18-D90C-429C-8710-568A7E46ED8B}" destId="{68A4DDAD-B616-4817-8304-1000A97FF8CE}" srcOrd="0" destOrd="0" presId="urn:microsoft.com/office/officeart/2009/3/layout/DescendingProcess"/>
    <dgm:cxn modelId="{A2C2F592-3C66-4E66-8A59-F164020BD86B}" type="presOf" srcId="{C790ACB6-CAD6-48D0-91F2-4629E19182C2}" destId="{F185F031-881D-47DB-B8E5-B4271D050718}" srcOrd="0" destOrd="0" presId="urn:microsoft.com/office/officeart/2009/3/layout/DescendingProcess"/>
    <dgm:cxn modelId="{7C5C7ADE-AEF5-4264-88BE-743E2A80BA4C}" type="presOf" srcId="{1ECEA856-0E9C-4286-9B62-D2638FCA2B2B}" destId="{51607FED-6C90-4D13-B6E3-79EAFE26A1D4}" srcOrd="0" destOrd="0" presId="urn:microsoft.com/office/officeart/2009/3/layout/DescendingProcess"/>
    <dgm:cxn modelId="{EA66E604-3AFC-4F7E-AE13-60BBD07374DE}" type="presParOf" srcId="{EED6C10F-1030-40CA-863A-7C8578D4BB5B}" destId="{8E57621A-396E-4E5B-867B-762B0000F8EC}" srcOrd="0" destOrd="0" presId="urn:microsoft.com/office/officeart/2009/3/layout/DescendingProcess"/>
    <dgm:cxn modelId="{2E9C2A62-743B-4975-BBA1-45062B57098A}" type="presParOf" srcId="{EED6C10F-1030-40CA-863A-7C8578D4BB5B}" destId="{181BB10F-F497-4FEB-B166-0D1F6828F8BF}" srcOrd="1" destOrd="0" presId="urn:microsoft.com/office/officeart/2009/3/layout/DescendingProcess"/>
    <dgm:cxn modelId="{6D6BD10B-8056-446A-9BB1-3C07E9F2398A}" type="presParOf" srcId="{EED6C10F-1030-40CA-863A-7C8578D4BB5B}" destId="{F185F031-881D-47DB-B8E5-B4271D050718}" srcOrd="2" destOrd="0" presId="urn:microsoft.com/office/officeart/2009/3/layout/DescendingProcess"/>
    <dgm:cxn modelId="{AB98D10A-1AE9-4EDE-A292-59EC73942854}" type="presParOf" srcId="{EED6C10F-1030-40CA-863A-7C8578D4BB5B}" destId="{6071F43D-3137-4653-8B50-8BFBB5086B01}" srcOrd="3" destOrd="0" presId="urn:microsoft.com/office/officeart/2009/3/layout/DescendingProcess"/>
    <dgm:cxn modelId="{2B633874-8D80-45DD-A85D-EC4C4C260120}" type="presParOf" srcId="{6071F43D-3137-4653-8B50-8BFBB5086B01}" destId="{A4365EA0-4B60-4F7B-ACB8-04D5E7FB5E10}" srcOrd="0" destOrd="0" presId="urn:microsoft.com/office/officeart/2009/3/layout/DescendingProcess"/>
    <dgm:cxn modelId="{BFFA84A1-0F32-4577-9301-C0C6EC10E9CD}" type="presParOf" srcId="{EED6C10F-1030-40CA-863A-7C8578D4BB5B}" destId="{67097046-6087-4824-82F5-118B020CC8FA}" srcOrd="4" destOrd="0" presId="urn:microsoft.com/office/officeart/2009/3/layout/DescendingProcess"/>
    <dgm:cxn modelId="{208CE78B-229B-4E18-AFEE-ED296E769699}" type="presParOf" srcId="{EED6C10F-1030-40CA-863A-7C8578D4BB5B}" destId="{66D9DA5B-BC1A-46D6-ACEA-87B198B1FAE1}" srcOrd="5" destOrd="0" presId="urn:microsoft.com/office/officeart/2009/3/layout/DescendingProcess"/>
    <dgm:cxn modelId="{19274C2B-3BD9-4DEB-B6C3-851D25F5294A}" type="presParOf" srcId="{66D9DA5B-BC1A-46D6-ACEA-87B198B1FAE1}" destId="{7D67BCD6-6B24-4CB1-9029-9E5EE38759A6}" srcOrd="0" destOrd="0" presId="urn:microsoft.com/office/officeart/2009/3/layout/DescendingProcess"/>
    <dgm:cxn modelId="{FBAD2320-446E-44AB-9EBE-700B5478E811}" type="presParOf" srcId="{EED6C10F-1030-40CA-863A-7C8578D4BB5B}" destId="{52208642-868D-4A88-AAA9-B5AA299E7043}" srcOrd="6" destOrd="0" presId="urn:microsoft.com/office/officeart/2009/3/layout/DescendingProcess"/>
    <dgm:cxn modelId="{F62A87E8-03CD-4B43-8225-E175E2A53874}" type="presParOf" srcId="{EED6C10F-1030-40CA-863A-7C8578D4BB5B}" destId="{0BB4CAC7-0A67-4312-AFAE-439D5013C1A8}" srcOrd="7" destOrd="0" presId="urn:microsoft.com/office/officeart/2009/3/layout/DescendingProcess"/>
    <dgm:cxn modelId="{E7F7521C-C426-4DF1-8A08-D7DBE7988093}" type="presParOf" srcId="{0BB4CAC7-0A67-4312-AFAE-439D5013C1A8}" destId="{5498FB12-29E6-4D9C-966A-D138CC8DA91E}" srcOrd="0" destOrd="0" presId="urn:microsoft.com/office/officeart/2009/3/layout/DescendingProcess"/>
    <dgm:cxn modelId="{A9B04BF4-C144-48C3-A661-639F22741563}" type="presParOf" srcId="{EED6C10F-1030-40CA-863A-7C8578D4BB5B}" destId="{44DD0AA9-FE2E-4463-9341-C34772D4FB18}" srcOrd="8" destOrd="0" presId="urn:microsoft.com/office/officeart/2009/3/layout/DescendingProcess"/>
    <dgm:cxn modelId="{A97FBDBD-BDE9-456A-94DC-0E5B024FBC43}" type="presParOf" srcId="{EED6C10F-1030-40CA-863A-7C8578D4BB5B}" destId="{DA27A0EF-C06C-434B-BC03-560CBF0A68AA}" srcOrd="9" destOrd="0" presId="urn:microsoft.com/office/officeart/2009/3/layout/DescendingProcess"/>
    <dgm:cxn modelId="{24246B0B-552F-4CDD-BD8C-37DB2ADEB523}" type="presParOf" srcId="{DA27A0EF-C06C-434B-BC03-560CBF0A68AA}" destId="{51607FED-6C90-4D13-B6E3-79EAFE26A1D4}" srcOrd="0" destOrd="0" presId="urn:microsoft.com/office/officeart/2009/3/layout/DescendingProcess"/>
    <dgm:cxn modelId="{85511254-15CE-4218-A8D7-128592CDF626}" type="presParOf" srcId="{EED6C10F-1030-40CA-863A-7C8578D4BB5B}" destId="{68A4DDAD-B616-4817-8304-1000A97FF8CE}" srcOrd="10" destOrd="0" presId="urn:microsoft.com/office/officeart/2009/3/layout/Descending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1F57B-25E0-4974-A7A8-8AEB6039D053}" type="doc">
      <dgm:prSet loTypeId="urn:microsoft.com/office/officeart/2008/layout/AscendingPictureAccentProcess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1125B2C-AB65-4132-A2F9-41D212311CD8}">
      <dgm:prSet phldrT="[Текст]"/>
      <dgm:spPr>
        <a:xfrm>
          <a:off x="550717" y="1988612"/>
          <a:ext cx="1553068" cy="416579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2018 год</a:t>
          </a:r>
          <a:endParaRPr lang="ru-RU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2B7DC3D-5A84-437D-9CAF-B98BE4B3D93A}" type="parTrans" cxnId="{F8C63D1D-5B9D-48E7-851D-E3639E5886D8}">
      <dgm:prSet/>
      <dgm:spPr/>
      <dgm:t>
        <a:bodyPr/>
        <a:lstStyle/>
        <a:p>
          <a:endParaRPr lang="ru-RU"/>
        </a:p>
      </dgm:t>
    </dgm:pt>
    <dgm:pt modelId="{6859ACCF-C07A-4AFA-9D30-4A62CAF07A7E}" type="sibTrans" cxnId="{F8C63D1D-5B9D-48E7-851D-E3639E5886D8}">
      <dgm:prSet/>
      <dgm:spPr>
        <a:xfrm>
          <a:off x="120109" y="1580441"/>
          <a:ext cx="720080" cy="7200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8000" r="-8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7D51C28-6725-4D45-B783-15F867DA8D93}">
      <dgm:prSet phldrT="[Текст]"/>
      <dgm:spPr>
        <a:xfrm>
          <a:off x="1207142" y="1173798"/>
          <a:ext cx="1553068" cy="416579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2019год</a:t>
          </a:r>
          <a:endParaRPr lang="ru-RU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11083AA2-A83A-44A5-A94A-BC8BC8BF67C9}" type="parTrans" cxnId="{409515CD-0489-4091-B8A9-97D1744A8A7D}">
      <dgm:prSet/>
      <dgm:spPr/>
      <dgm:t>
        <a:bodyPr/>
        <a:lstStyle/>
        <a:p>
          <a:endParaRPr lang="ru-RU"/>
        </a:p>
      </dgm:t>
    </dgm:pt>
    <dgm:pt modelId="{DA55CF10-E45F-421C-B5DF-1EAB5A4BC5F2}" type="sibTrans" cxnId="{409515CD-0489-4091-B8A9-97D1744A8A7D}">
      <dgm:prSet/>
      <dgm:spPr>
        <a:xfrm>
          <a:off x="776534" y="765627"/>
          <a:ext cx="720080" cy="7200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8000" r="-8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E7F726B-1A3A-4E2C-901C-1DAD32E72FC1}" type="pres">
      <dgm:prSet presAssocID="{C781F57B-25E0-4974-A7A8-8AEB6039D0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D029B0-C195-4893-99B5-571775E3DD2C}" type="pres">
      <dgm:prSet presAssocID="{C781F57B-25E0-4974-A7A8-8AEB6039D053}" presName="dot1" presStyleLbl="alignNode1" presStyleIdx="0" presStyleCnt="10"/>
      <dgm:spPr>
        <a:xfrm>
          <a:off x="992846" y="1536984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3792077-01A6-4C44-A3B2-006826043BFA}" type="pres">
      <dgm:prSet presAssocID="{C781F57B-25E0-4974-A7A8-8AEB6039D053}" presName="dot2" presStyleLbl="alignNode1" presStyleIdx="1" presStyleCnt="10"/>
      <dgm:spPr>
        <a:xfrm>
          <a:off x="929767" y="1638071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3EFE602-527E-4EF3-BFDD-55D6B78E886F}" type="pres">
      <dgm:prSet presAssocID="{C781F57B-25E0-4974-A7A8-8AEB6039D053}" presName="dot3" presStyleLbl="alignNode1" presStyleIdx="2" presStyleCnt="10"/>
      <dgm:spPr>
        <a:xfrm>
          <a:off x="854590" y="1725591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701D376-D854-4F3E-9080-E36490A484A9}" type="pres">
      <dgm:prSet presAssocID="{C781F57B-25E0-4974-A7A8-8AEB6039D053}" presName="dotArrow1" presStyleLbl="alignNode1" presStyleIdx="3" presStyleCnt="10"/>
      <dgm:spPr>
        <a:xfrm>
          <a:off x="944456" y="519614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B1A9BA-B1C0-4F55-A71D-950A6286EBD6}" type="pres">
      <dgm:prSet presAssocID="{C781F57B-25E0-4974-A7A8-8AEB6039D053}" presName="dotArrow2" presStyleLbl="alignNode1" presStyleIdx="4" presStyleCnt="10"/>
      <dgm:spPr>
        <a:xfrm>
          <a:off x="1040659" y="462286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E06CD94-9C79-4CCB-B128-E09898BBAA31}" type="pres">
      <dgm:prSet presAssocID="{C781F57B-25E0-4974-A7A8-8AEB6039D053}" presName="dotArrow3" presStyleLbl="alignNode1" presStyleIdx="5" presStyleCnt="10"/>
      <dgm:spPr>
        <a:xfrm>
          <a:off x="1136574" y="404959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AC0994A-AC04-4958-AA80-E8EBE3AB46EF}" type="pres">
      <dgm:prSet presAssocID="{C781F57B-25E0-4974-A7A8-8AEB6039D053}" presName="dotArrow4" presStyleLbl="alignNode1" presStyleIdx="6" presStyleCnt="10"/>
      <dgm:spPr>
        <a:xfrm>
          <a:off x="1232488" y="462286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FC5D8DE-BEEF-401A-AEEF-A7ED0ACAB85A}" type="pres">
      <dgm:prSet presAssocID="{C781F57B-25E0-4974-A7A8-8AEB6039D053}" presName="dotArrow5" presStyleLbl="alignNode1" presStyleIdx="7" presStyleCnt="10"/>
      <dgm:spPr>
        <a:xfrm>
          <a:off x="1328691" y="519614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BAA7EFD-A045-41B1-B07B-9111BC45F04D}" type="pres">
      <dgm:prSet presAssocID="{C781F57B-25E0-4974-A7A8-8AEB6039D053}" presName="dotArrow6" presStyleLbl="alignNode1" presStyleIdx="8" presStyleCnt="10" custLinFactX="-10142" custLinFactY="-130031" custLinFactNeighborX="-100000" custLinFactNeighborY="-200000"/>
      <dgm:spPr>
        <a:xfrm>
          <a:off x="1136574" y="525920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E540A25-E4D3-452D-969A-F7BCEE740EE9}" type="pres">
      <dgm:prSet presAssocID="{C781F57B-25E0-4974-A7A8-8AEB6039D053}" presName="dotArrow7" presStyleLbl="alignNode1" presStyleIdx="9" presStyleCnt="10"/>
      <dgm:spPr>
        <a:xfrm>
          <a:off x="1136574" y="646881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B0972BB-28E0-4637-890D-C2AC8B0B4598}" type="pres">
      <dgm:prSet presAssocID="{A1125B2C-AB65-4132-A2F9-41D212311CD8}" presName="parTx1" presStyleLbl="node1" presStyleIdx="0" presStyleCnt="2" custLinFactNeighborX="15947" custLinFactNeighborY="70203"/>
      <dgm:spPr/>
      <dgm:t>
        <a:bodyPr/>
        <a:lstStyle/>
        <a:p>
          <a:endParaRPr lang="ru-RU"/>
        </a:p>
      </dgm:t>
    </dgm:pt>
    <dgm:pt modelId="{2FB0E98F-2B96-4544-86E1-AECC582FA580}" type="pres">
      <dgm:prSet presAssocID="{6859ACCF-C07A-4AFA-9D30-4A62CAF07A7E}" presName="picture1" presStyleCnt="0"/>
      <dgm:spPr/>
    </dgm:pt>
    <dgm:pt modelId="{78A107CB-3868-4C0B-86DF-349B5A4C981E}" type="pres">
      <dgm:prSet presAssocID="{6859ACCF-C07A-4AFA-9D30-4A62CAF07A7E}" presName="imageRepeatNode" presStyleLbl="fgImgPlace1" presStyleIdx="0" presStyleCnt="2" custScaleX="150710" custScaleY="148710" custLinFactNeighborX="4953" custLinFactNeighborY="44908"/>
      <dgm:spPr/>
      <dgm:t>
        <a:bodyPr/>
        <a:lstStyle/>
        <a:p>
          <a:endParaRPr lang="ru-RU"/>
        </a:p>
      </dgm:t>
    </dgm:pt>
    <dgm:pt modelId="{A3D55AE0-E1D9-4105-AC4E-62907C83F794}" type="pres">
      <dgm:prSet presAssocID="{57D51C28-6725-4D45-B783-15F867DA8D93}" presName="parTx2" presStyleLbl="node1" presStyleIdx="1" presStyleCnt="2" custLinFactNeighborX="10062" custLinFactNeighborY="-7326"/>
      <dgm:spPr/>
      <dgm:t>
        <a:bodyPr/>
        <a:lstStyle/>
        <a:p>
          <a:endParaRPr lang="ru-RU"/>
        </a:p>
      </dgm:t>
    </dgm:pt>
    <dgm:pt modelId="{768B1CAE-A7EA-45F0-909C-D8B312CC2488}" type="pres">
      <dgm:prSet presAssocID="{DA55CF10-E45F-421C-B5DF-1EAB5A4BC5F2}" presName="picture2" presStyleCnt="0"/>
      <dgm:spPr/>
    </dgm:pt>
    <dgm:pt modelId="{512B929D-591C-40DF-9052-C1B79498ABFF}" type="pres">
      <dgm:prSet presAssocID="{DA55CF10-E45F-421C-B5DF-1EAB5A4BC5F2}" presName="imageRepeatNode" presStyleLbl="fgImgPlace1" presStyleIdx="1" presStyleCnt="2" custScaleX="158385"/>
      <dgm:spPr/>
      <dgm:t>
        <a:bodyPr/>
        <a:lstStyle/>
        <a:p>
          <a:endParaRPr lang="ru-RU"/>
        </a:p>
      </dgm:t>
    </dgm:pt>
  </dgm:ptLst>
  <dgm:cxnLst>
    <dgm:cxn modelId="{F8C63D1D-5B9D-48E7-851D-E3639E5886D8}" srcId="{C781F57B-25E0-4974-A7A8-8AEB6039D053}" destId="{A1125B2C-AB65-4132-A2F9-41D212311CD8}" srcOrd="0" destOrd="0" parTransId="{A2B7DC3D-5A84-437D-9CAF-B98BE4B3D93A}" sibTransId="{6859ACCF-C07A-4AFA-9D30-4A62CAF07A7E}"/>
    <dgm:cxn modelId="{14FA9F07-AE05-44F2-9CCA-87CF4457C97A}" type="presOf" srcId="{C781F57B-25E0-4974-A7A8-8AEB6039D053}" destId="{AE7F726B-1A3A-4E2C-901C-1DAD32E72FC1}" srcOrd="0" destOrd="0" presId="urn:microsoft.com/office/officeart/2008/layout/AscendingPictureAccentProcess"/>
    <dgm:cxn modelId="{E8E7A4C6-C0F4-4B3A-BEBA-D8D00387B281}" type="presOf" srcId="{A1125B2C-AB65-4132-A2F9-41D212311CD8}" destId="{9B0972BB-28E0-4637-890D-C2AC8B0B4598}" srcOrd="0" destOrd="0" presId="urn:microsoft.com/office/officeart/2008/layout/AscendingPictureAccentProcess"/>
    <dgm:cxn modelId="{D5FCD6CF-5565-4B7D-BC42-21A61557811A}" type="presOf" srcId="{57D51C28-6725-4D45-B783-15F867DA8D93}" destId="{A3D55AE0-E1D9-4105-AC4E-62907C83F794}" srcOrd="0" destOrd="0" presId="urn:microsoft.com/office/officeart/2008/layout/AscendingPictureAccentProcess"/>
    <dgm:cxn modelId="{409515CD-0489-4091-B8A9-97D1744A8A7D}" srcId="{C781F57B-25E0-4974-A7A8-8AEB6039D053}" destId="{57D51C28-6725-4D45-B783-15F867DA8D93}" srcOrd="1" destOrd="0" parTransId="{11083AA2-A83A-44A5-A94A-BC8BC8BF67C9}" sibTransId="{DA55CF10-E45F-421C-B5DF-1EAB5A4BC5F2}"/>
    <dgm:cxn modelId="{5DB8DE91-50B9-42E8-ACC2-990C76A78759}" type="presOf" srcId="{DA55CF10-E45F-421C-B5DF-1EAB5A4BC5F2}" destId="{512B929D-591C-40DF-9052-C1B79498ABFF}" srcOrd="0" destOrd="0" presId="urn:microsoft.com/office/officeart/2008/layout/AscendingPictureAccentProcess"/>
    <dgm:cxn modelId="{B03161F0-0871-4989-8162-71D24D678275}" type="presOf" srcId="{6859ACCF-C07A-4AFA-9D30-4A62CAF07A7E}" destId="{78A107CB-3868-4C0B-86DF-349B5A4C981E}" srcOrd="0" destOrd="0" presId="urn:microsoft.com/office/officeart/2008/layout/AscendingPictureAccentProcess"/>
    <dgm:cxn modelId="{E608895B-6D8C-4073-B165-A8A38E3989E6}" type="presParOf" srcId="{AE7F726B-1A3A-4E2C-901C-1DAD32E72FC1}" destId="{45D029B0-C195-4893-99B5-571775E3DD2C}" srcOrd="0" destOrd="0" presId="urn:microsoft.com/office/officeart/2008/layout/AscendingPictureAccentProcess"/>
    <dgm:cxn modelId="{A4D42A21-A8F2-4186-82CF-0DC990523263}" type="presParOf" srcId="{AE7F726B-1A3A-4E2C-901C-1DAD32E72FC1}" destId="{B3792077-01A6-4C44-A3B2-006826043BFA}" srcOrd="1" destOrd="0" presId="urn:microsoft.com/office/officeart/2008/layout/AscendingPictureAccentProcess"/>
    <dgm:cxn modelId="{B5E5FD10-6ED1-4649-91E8-632DBF4EF16E}" type="presParOf" srcId="{AE7F726B-1A3A-4E2C-901C-1DAD32E72FC1}" destId="{63EFE602-527E-4EF3-BFDD-55D6B78E886F}" srcOrd="2" destOrd="0" presId="urn:microsoft.com/office/officeart/2008/layout/AscendingPictureAccentProcess"/>
    <dgm:cxn modelId="{7A16FF1C-0F13-41B2-A839-7CC1050C168C}" type="presParOf" srcId="{AE7F726B-1A3A-4E2C-901C-1DAD32E72FC1}" destId="{A701D376-D854-4F3E-9080-E36490A484A9}" srcOrd="3" destOrd="0" presId="urn:microsoft.com/office/officeart/2008/layout/AscendingPictureAccentProcess"/>
    <dgm:cxn modelId="{E3D83E67-34D3-45A6-9F7C-4CA933577A93}" type="presParOf" srcId="{AE7F726B-1A3A-4E2C-901C-1DAD32E72FC1}" destId="{3EB1A9BA-B1C0-4F55-A71D-950A6286EBD6}" srcOrd="4" destOrd="0" presId="urn:microsoft.com/office/officeart/2008/layout/AscendingPictureAccentProcess"/>
    <dgm:cxn modelId="{F5E8A7A1-FDDA-46F6-9542-47CB6DC43DD2}" type="presParOf" srcId="{AE7F726B-1A3A-4E2C-901C-1DAD32E72FC1}" destId="{0E06CD94-9C79-4CCB-B128-E09898BBAA31}" srcOrd="5" destOrd="0" presId="urn:microsoft.com/office/officeart/2008/layout/AscendingPictureAccentProcess"/>
    <dgm:cxn modelId="{7E910B18-B049-4539-B784-F6E02835D09E}" type="presParOf" srcId="{AE7F726B-1A3A-4E2C-901C-1DAD32E72FC1}" destId="{CAC0994A-AC04-4958-AA80-E8EBE3AB46EF}" srcOrd="6" destOrd="0" presId="urn:microsoft.com/office/officeart/2008/layout/AscendingPictureAccentProcess"/>
    <dgm:cxn modelId="{D9DCA2C7-2C48-42C0-8A4E-8A6E50D43A00}" type="presParOf" srcId="{AE7F726B-1A3A-4E2C-901C-1DAD32E72FC1}" destId="{8FC5D8DE-BEEF-401A-AEEF-A7ED0ACAB85A}" srcOrd="7" destOrd="0" presId="urn:microsoft.com/office/officeart/2008/layout/AscendingPictureAccentProcess"/>
    <dgm:cxn modelId="{E886ED75-98C2-47C8-9924-9829DA9F3E72}" type="presParOf" srcId="{AE7F726B-1A3A-4E2C-901C-1DAD32E72FC1}" destId="{0BAA7EFD-A045-41B1-B07B-9111BC45F04D}" srcOrd="8" destOrd="0" presId="urn:microsoft.com/office/officeart/2008/layout/AscendingPictureAccentProcess"/>
    <dgm:cxn modelId="{A3AB21EE-5963-4156-B519-1870907E5757}" type="presParOf" srcId="{AE7F726B-1A3A-4E2C-901C-1DAD32E72FC1}" destId="{5E540A25-E4D3-452D-969A-F7BCEE740EE9}" srcOrd="9" destOrd="0" presId="urn:microsoft.com/office/officeart/2008/layout/AscendingPictureAccentProcess"/>
    <dgm:cxn modelId="{3000CA26-2769-471C-A887-5B9205EAE1CA}" type="presParOf" srcId="{AE7F726B-1A3A-4E2C-901C-1DAD32E72FC1}" destId="{9B0972BB-28E0-4637-890D-C2AC8B0B4598}" srcOrd="10" destOrd="0" presId="urn:microsoft.com/office/officeart/2008/layout/AscendingPictureAccentProcess"/>
    <dgm:cxn modelId="{444FCC4F-E0E5-477C-9852-922F98214C45}" type="presParOf" srcId="{AE7F726B-1A3A-4E2C-901C-1DAD32E72FC1}" destId="{2FB0E98F-2B96-4544-86E1-AECC582FA580}" srcOrd="11" destOrd="0" presId="urn:microsoft.com/office/officeart/2008/layout/AscendingPictureAccentProcess"/>
    <dgm:cxn modelId="{A1B18E58-59E3-4B00-B2B3-51C8B4E16B01}" type="presParOf" srcId="{2FB0E98F-2B96-4544-86E1-AECC582FA580}" destId="{78A107CB-3868-4C0B-86DF-349B5A4C981E}" srcOrd="0" destOrd="0" presId="urn:microsoft.com/office/officeart/2008/layout/AscendingPictureAccentProcess"/>
    <dgm:cxn modelId="{E2C61870-D41B-471C-BE4C-9A51027C7A27}" type="presParOf" srcId="{AE7F726B-1A3A-4E2C-901C-1DAD32E72FC1}" destId="{A3D55AE0-E1D9-4105-AC4E-62907C83F794}" srcOrd="12" destOrd="0" presId="urn:microsoft.com/office/officeart/2008/layout/AscendingPictureAccentProcess"/>
    <dgm:cxn modelId="{0508D0DF-987F-4D6F-956D-5BDD8A100DAB}" type="presParOf" srcId="{AE7F726B-1A3A-4E2C-901C-1DAD32E72FC1}" destId="{768B1CAE-A7EA-45F0-909C-D8B312CC2488}" srcOrd="13" destOrd="0" presId="urn:microsoft.com/office/officeart/2008/layout/AscendingPictureAccentProcess"/>
    <dgm:cxn modelId="{94795970-0958-4558-A73C-C305F2453BE6}" type="presParOf" srcId="{768B1CAE-A7EA-45F0-909C-D8B312CC2488}" destId="{512B929D-591C-40DF-9052-C1B79498ABF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A3372-0B22-4650-B586-B8654AE05F6C}" type="doc">
      <dgm:prSet loTypeId="urn:microsoft.com/office/officeart/2009/3/layout/DescendingProcess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D9C2CF6-9D21-4245-A883-684B70B597E3}">
      <dgm:prSet phldrT="[Текст]" custT="1"/>
      <dgm:spPr>
        <a:xfrm>
          <a:off x="1343879" y="482193"/>
          <a:ext cx="1207688" cy="4747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2018 год 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95B784F-9A26-41A0-801D-F6AB9FBAA64A}" type="parTrans" cxnId="{6206D95C-35DB-4360-8CD1-08E20DD1555A}">
      <dgm:prSet/>
      <dgm:spPr/>
      <dgm:t>
        <a:bodyPr/>
        <a:lstStyle/>
        <a:p>
          <a:endParaRPr lang="ru-RU"/>
        </a:p>
      </dgm:t>
    </dgm:pt>
    <dgm:pt modelId="{51BD5A7E-9743-47A5-92E4-F9AD9FA97CFC}" type="sibTrans" cxnId="{6206D95C-35DB-4360-8CD1-08E20DD1555A}">
      <dgm:prSet/>
      <dgm:spPr/>
      <dgm:t>
        <a:bodyPr/>
        <a:lstStyle/>
        <a:p>
          <a:endParaRPr lang="ru-RU"/>
        </a:p>
      </dgm:t>
    </dgm:pt>
    <dgm:pt modelId="{BBA7229B-E21F-497E-A624-CB3A48FBA6A1}">
      <dgm:prSet phldrT="[Текст]" custT="1"/>
      <dgm:spPr>
        <a:xfrm>
          <a:off x="486568" y="1457763"/>
          <a:ext cx="1632011" cy="4747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год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D54A1D-1539-48EB-9F2D-58A8B3627C98}" type="parTrans" cxnId="{603F9A50-593A-4239-B48F-3D50829F4340}">
      <dgm:prSet/>
      <dgm:spPr/>
      <dgm:t>
        <a:bodyPr/>
        <a:lstStyle/>
        <a:p>
          <a:endParaRPr lang="ru-RU"/>
        </a:p>
      </dgm:t>
    </dgm:pt>
    <dgm:pt modelId="{A29A70E9-5517-41F8-B1E8-BA0C3BE4DE98}" type="sibTrans" cxnId="{603F9A50-593A-4239-B48F-3D50829F4340}">
      <dgm:prSet/>
      <dgm:spPr/>
      <dgm:t>
        <a:bodyPr/>
        <a:lstStyle/>
        <a:p>
          <a:endParaRPr lang="ru-RU"/>
        </a:p>
      </dgm:t>
    </dgm:pt>
    <dgm:pt modelId="{81F08F27-53D8-4779-8DEE-72A4E68B35F1}" type="pres">
      <dgm:prSet presAssocID="{051A3372-0B22-4650-B586-B8654AE05F6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B7F14A29-ECC8-430C-855B-5467D4278E23}" type="pres">
      <dgm:prSet presAssocID="{051A3372-0B22-4650-B586-B8654AE05F6C}" presName="arrowNode" presStyleLbl="node1" presStyleIdx="0" presStyleCnt="1" custAng="11803626" custScaleX="93295" custScaleY="84167" custLinFactNeighborX="5929" custLinFactNeighborY="15163"/>
      <dgm:spPr>
        <a:xfrm rot="4396374">
          <a:off x="171718" y="670282"/>
          <a:ext cx="2561544" cy="1786357"/>
        </a:xfrm>
        <a:prstGeom prst="swooshArrow">
          <a:avLst>
            <a:gd name="adj1" fmla="val 16310"/>
            <a:gd name="adj2" fmla="val 3137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05D00D6-BA75-4886-8FB3-E9DD0FF85244}" type="pres">
      <dgm:prSet presAssocID="{BD9C2CF6-9D21-4245-A883-684B70B597E3}" presName="txNode1" presStyleLbl="revTx" presStyleIdx="0" presStyleCnt="2" custLinFactX="44079" custLinFactY="446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E629-09FE-404E-AB1A-DD636A528136}" type="pres">
      <dgm:prSet presAssocID="{BBA7229B-E21F-497E-A624-CB3A48FBA6A1}" presName="txNode2" presStyleLbl="revTx" presStyleIdx="1" presStyleCnt="2" custLinFactY="-12262" custLinFactNeighborX="-777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F9A50-593A-4239-B48F-3D50829F4340}" srcId="{051A3372-0B22-4650-B586-B8654AE05F6C}" destId="{BBA7229B-E21F-497E-A624-CB3A48FBA6A1}" srcOrd="1" destOrd="0" parTransId="{ABD54A1D-1539-48EB-9F2D-58A8B3627C98}" sibTransId="{A29A70E9-5517-41F8-B1E8-BA0C3BE4DE98}"/>
    <dgm:cxn modelId="{1311C0B8-ACBB-43F5-8CAF-1B161B4B4974}" type="presOf" srcId="{BD9C2CF6-9D21-4245-A883-684B70B597E3}" destId="{E05D00D6-BA75-4886-8FB3-E9DD0FF85244}" srcOrd="0" destOrd="0" presId="urn:microsoft.com/office/officeart/2009/3/layout/DescendingProcess"/>
    <dgm:cxn modelId="{F34AF8BE-A5C4-4160-9E76-2C155F9A1B3A}" type="presOf" srcId="{BBA7229B-E21F-497E-A624-CB3A48FBA6A1}" destId="{E4AEE629-09FE-404E-AB1A-DD636A528136}" srcOrd="0" destOrd="0" presId="urn:microsoft.com/office/officeart/2009/3/layout/DescendingProcess"/>
    <dgm:cxn modelId="{B2B2E76C-AB0A-489D-9A15-C300A00D5C04}" type="presOf" srcId="{051A3372-0B22-4650-B586-B8654AE05F6C}" destId="{81F08F27-53D8-4779-8DEE-72A4E68B35F1}" srcOrd="0" destOrd="0" presId="urn:microsoft.com/office/officeart/2009/3/layout/DescendingProcess"/>
    <dgm:cxn modelId="{6206D95C-35DB-4360-8CD1-08E20DD1555A}" srcId="{051A3372-0B22-4650-B586-B8654AE05F6C}" destId="{BD9C2CF6-9D21-4245-A883-684B70B597E3}" srcOrd="0" destOrd="0" parTransId="{795B784F-9A26-41A0-801D-F6AB9FBAA64A}" sibTransId="{51BD5A7E-9743-47A5-92E4-F9AD9FA97CFC}"/>
    <dgm:cxn modelId="{6C5B82B2-F8D1-4BB8-9119-10B4B743015D}" type="presParOf" srcId="{81F08F27-53D8-4779-8DEE-72A4E68B35F1}" destId="{B7F14A29-ECC8-430C-855B-5467D4278E23}" srcOrd="0" destOrd="0" presId="urn:microsoft.com/office/officeart/2009/3/layout/DescendingProcess"/>
    <dgm:cxn modelId="{1B9AB298-86F6-4DD6-81A3-885844960DBF}" type="presParOf" srcId="{81F08F27-53D8-4779-8DEE-72A4E68B35F1}" destId="{E05D00D6-BA75-4886-8FB3-E9DD0FF85244}" srcOrd="1" destOrd="0" presId="urn:microsoft.com/office/officeart/2009/3/layout/DescendingProcess"/>
    <dgm:cxn modelId="{387588AD-4365-437B-B231-865B9D3F7880}" type="presParOf" srcId="{81F08F27-53D8-4779-8DEE-72A4E68B35F1}" destId="{E4AEE629-09FE-404E-AB1A-DD636A528136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70A11-7BED-4CF5-BB07-EE98A18EB4BA}" type="doc">
      <dgm:prSet loTypeId="urn:microsoft.com/office/officeart/2005/8/layout/arrow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63904FE-69ED-4C9F-9676-3916BC5F66CD}">
      <dgm:prSet phldrT="[Текст]" custT="1"/>
      <dgm:spPr>
        <a:xfrm>
          <a:off x="1146367" y="318208"/>
          <a:ext cx="1085881" cy="373881"/>
        </a:xfrm>
        <a:prstGeom prst="rect">
          <a:avLst/>
        </a:prstGeom>
        <a:solidFill>
          <a:srgbClr val="CAF278">
            <a:lumMod val="75000"/>
          </a:srgbClr>
        </a:solidFill>
        <a:ln>
          <a:noFill/>
        </a:ln>
        <a:effectLst/>
      </dgm:spPr>
      <dgm:t>
        <a:bodyPr/>
        <a:lstStyle/>
        <a:p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2018 год</a:t>
          </a:r>
          <a:endParaRPr lang="ru-RU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7A11B66-0902-431E-8161-67E074E1949E}" type="parTrans" cxnId="{609EA2F2-3EC6-4002-A4A0-39B2B16BE2C6}">
      <dgm:prSet/>
      <dgm:spPr/>
      <dgm:t>
        <a:bodyPr/>
        <a:lstStyle/>
        <a:p>
          <a:endParaRPr lang="ru-RU"/>
        </a:p>
      </dgm:t>
    </dgm:pt>
    <dgm:pt modelId="{384568ED-41E8-42CC-8DF6-727DB70E36A3}" type="sibTrans" cxnId="{609EA2F2-3EC6-4002-A4A0-39B2B16BE2C6}">
      <dgm:prSet/>
      <dgm:spPr/>
      <dgm:t>
        <a:bodyPr/>
        <a:lstStyle/>
        <a:p>
          <a:endParaRPr lang="ru-RU"/>
        </a:p>
      </dgm:t>
    </dgm:pt>
    <dgm:pt modelId="{C4D5F323-138B-4452-AD9F-92D71C291C62}">
      <dgm:prSet phldrT="[Текст]" custScaleX="138603" custScaleY="37007" custLinFactNeighborX="9927" custLinFactNeighborY="62777"/>
      <dgm:spPr>
        <a:xfrm>
          <a:off x="1146367" y="318208"/>
          <a:ext cx="1085881" cy="373881"/>
        </a:xfrm>
        <a:prstGeom prst="rect">
          <a:avLst/>
        </a:prstGeom>
        <a:solidFill>
          <a:srgbClr val="CAF278">
            <a:lumMod val="7500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7AFE6050-8CFF-434D-A979-3FE859BA2D35}" type="parTrans" cxnId="{A58363FF-F847-4C6E-948A-F4E138745043}">
      <dgm:prSet/>
      <dgm:spPr/>
      <dgm:t>
        <a:bodyPr/>
        <a:lstStyle/>
        <a:p>
          <a:endParaRPr lang="ru-RU"/>
        </a:p>
      </dgm:t>
    </dgm:pt>
    <dgm:pt modelId="{F118EE1E-4F9A-453F-926F-DCC938A4A7E5}" type="sibTrans" cxnId="{A58363FF-F847-4C6E-948A-F4E138745043}">
      <dgm:prSet/>
      <dgm:spPr/>
      <dgm:t>
        <a:bodyPr/>
        <a:lstStyle/>
        <a:p>
          <a:endParaRPr lang="ru-RU"/>
        </a:p>
      </dgm:t>
    </dgm:pt>
    <dgm:pt modelId="{00E36EEA-BBA1-4EBD-9AAD-0AD7E37D32E4}">
      <dgm:prSet phldrT="[Текст]" custT="1"/>
      <dgm:spPr>
        <a:xfrm>
          <a:off x="367240" y="1395174"/>
          <a:ext cx="783447" cy="10102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5E85F97-7C60-4991-8CEC-329F1160EB3D}" type="sibTrans" cxnId="{C3F94518-1EAD-44E0-8ABC-3AFC9383DDE8}">
      <dgm:prSet/>
      <dgm:spPr/>
      <dgm:t>
        <a:bodyPr/>
        <a:lstStyle/>
        <a:p>
          <a:endParaRPr lang="ru-RU"/>
        </a:p>
      </dgm:t>
    </dgm:pt>
    <dgm:pt modelId="{98D8C74B-687F-4180-A1AB-CEE75E708157}" type="parTrans" cxnId="{C3F94518-1EAD-44E0-8ABC-3AFC9383DDE8}">
      <dgm:prSet/>
      <dgm:spPr/>
      <dgm:t>
        <a:bodyPr/>
        <a:lstStyle/>
        <a:p>
          <a:endParaRPr lang="ru-RU"/>
        </a:p>
      </dgm:t>
    </dgm:pt>
    <dgm:pt modelId="{A109DAE7-9D8D-43F0-8548-2FA46685B2A8}" type="pres">
      <dgm:prSet presAssocID="{DCA70A11-7BED-4CF5-BB07-EE98A18EB4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6F91D-5D34-479E-9562-5863B8C9850E}" type="pres">
      <dgm:prSet presAssocID="{DCA70A11-7BED-4CF5-BB07-EE98A18EB4BA}" presName="divider" presStyleLbl="fgShp" presStyleIdx="0" presStyleCnt="1" custLinFactNeighborX="-598" custLinFactNeighborY="57983"/>
      <dgm:spPr>
        <a:xfrm rot="21300000">
          <a:off x="7513" y="1063415"/>
          <a:ext cx="2433245" cy="278643"/>
        </a:xfrm>
        <a:prstGeom prst="mathMinus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758FA3E-8818-412F-A82C-DB4BEBCEA6B0}" type="pres">
      <dgm:prSet presAssocID="{163904FE-69ED-4C9F-9676-3916BC5F66CD}" presName="downArrow" presStyleLbl="node1" presStyleIdx="0" presStyleCnt="2" custScaleX="116762" custScaleY="91152" custLinFactNeighborX="14009" custLinFactNeighborY="43624"/>
      <dgm:spPr>
        <a:xfrm>
          <a:off x="293792" y="120273"/>
          <a:ext cx="734481" cy="962189"/>
        </a:xfrm>
        <a:prstGeom prst="downArrow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EEF7051-BF37-4753-B656-1963D69592F9}" type="pres">
      <dgm:prSet presAssocID="{163904FE-69ED-4C9F-9676-3916BC5F66CD}" presName="downArrowText" presStyleLbl="revTx" presStyleIdx="0" presStyleCnt="2" custScaleX="138603" custScaleY="32312" custLinFactNeighborX="25602" custLinFactNeighborY="46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7BB9D-AFF7-40EE-8FC7-03605B5AEEDB}" type="pres">
      <dgm:prSet presAssocID="{00E36EEA-BBA1-4EBD-9AAD-0AD7E37D32E4}" presName="upArrow" presStyleLbl="node1" presStyleIdx="1" presStyleCnt="2" custAng="10800000" custScaleX="106200" custScaleY="77559" custLinFactNeighborX="13511" custLinFactNeighborY="24823"/>
      <dgm:spPr>
        <a:xfrm rot="10800000">
          <a:off x="1419997" y="1323010"/>
          <a:ext cx="734481" cy="962189"/>
        </a:xfrm>
        <a:prstGeom prst="upArrow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98493CD-071A-45F4-9705-74996731BA68}" type="pres">
      <dgm:prSet presAssocID="{00E36EEA-BBA1-4EBD-9AAD-0AD7E37D32E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94518-1EAD-44E0-8ABC-3AFC9383DDE8}" srcId="{DCA70A11-7BED-4CF5-BB07-EE98A18EB4BA}" destId="{00E36EEA-BBA1-4EBD-9AAD-0AD7E37D32E4}" srcOrd="1" destOrd="0" parTransId="{98D8C74B-687F-4180-A1AB-CEE75E708157}" sibTransId="{F5E85F97-7C60-4991-8CEC-329F1160EB3D}"/>
    <dgm:cxn modelId="{A58363FF-F847-4C6E-948A-F4E138745043}" srcId="{DCA70A11-7BED-4CF5-BB07-EE98A18EB4BA}" destId="{C4D5F323-138B-4452-AD9F-92D71C291C62}" srcOrd="2" destOrd="0" parTransId="{7AFE6050-8CFF-434D-A979-3FE859BA2D35}" sibTransId="{F118EE1E-4F9A-453F-926F-DCC938A4A7E5}"/>
    <dgm:cxn modelId="{57FED9E6-18CD-4588-B5F0-386DC713DE8D}" type="presOf" srcId="{163904FE-69ED-4C9F-9676-3916BC5F66CD}" destId="{BEEF7051-BF37-4753-B656-1963D69592F9}" srcOrd="0" destOrd="0" presId="urn:microsoft.com/office/officeart/2005/8/layout/arrow3"/>
    <dgm:cxn modelId="{C9269F34-A72F-4FC6-9477-F47FA542AB72}" type="presOf" srcId="{DCA70A11-7BED-4CF5-BB07-EE98A18EB4BA}" destId="{A109DAE7-9D8D-43F0-8548-2FA46685B2A8}" srcOrd="0" destOrd="0" presId="urn:microsoft.com/office/officeart/2005/8/layout/arrow3"/>
    <dgm:cxn modelId="{609EA2F2-3EC6-4002-A4A0-39B2B16BE2C6}" srcId="{DCA70A11-7BED-4CF5-BB07-EE98A18EB4BA}" destId="{163904FE-69ED-4C9F-9676-3916BC5F66CD}" srcOrd="0" destOrd="0" parTransId="{C7A11B66-0902-431E-8161-67E074E1949E}" sibTransId="{384568ED-41E8-42CC-8DF6-727DB70E36A3}"/>
    <dgm:cxn modelId="{47E5DB25-3A84-4FC9-9AD4-AD228B7CF07A}" type="presOf" srcId="{00E36EEA-BBA1-4EBD-9AAD-0AD7E37D32E4}" destId="{A98493CD-071A-45F4-9705-74996731BA68}" srcOrd="0" destOrd="0" presId="urn:microsoft.com/office/officeart/2005/8/layout/arrow3"/>
    <dgm:cxn modelId="{96AB1FCB-62CF-45E7-9474-1B5E71FDEA25}" type="presParOf" srcId="{A109DAE7-9D8D-43F0-8548-2FA46685B2A8}" destId="{56B6F91D-5D34-479E-9562-5863B8C9850E}" srcOrd="0" destOrd="0" presId="urn:microsoft.com/office/officeart/2005/8/layout/arrow3"/>
    <dgm:cxn modelId="{E0EF0C52-C106-4A07-A62A-B1E6FBE3BC02}" type="presParOf" srcId="{A109DAE7-9D8D-43F0-8548-2FA46685B2A8}" destId="{1758FA3E-8818-412F-A82C-DB4BEBCEA6B0}" srcOrd="1" destOrd="0" presId="urn:microsoft.com/office/officeart/2005/8/layout/arrow3"/>
    <dgm:cxn modelId="{8A31F562-958D-4DC3-979C-3FFF50BD7302}" type="presParOf" srcId="{A109DAE7-9D8D-43F0-8548-2FA46685B2A8}" destId="{BEEF7051-BF37-4753-B656-1963D69592F9}" srcOrd="2" destOrd="0" presId="urn:microsoft.com/office/officeart/2005/8/layout/arrow3"/>
    <dgm:cxn modelId="{1439B87E-6D62-48C7-9D5E-ED34C228ADCD}" type="presParOf" srcId="{A109DAE7-9D8D-43F0-8548-2FA46685B2A8}" destId="{9FA7BB9D-AFF7-40EE-8FC7-03605B5AEEDB}" srcOrd="3" destOrd="0" presId="urn:microsoft.com/office/officeart/2005/8/layout/arrow3"/>
    <dgm:cxn modelId="{F8148E08-3778-488B-AE60-753C6788A9AE}" type="presParOf" srcId="{A109DAE7-9D8D-43F0-8548-2FA46685B2A8}" destId="{A98493CD-071A-45F4-9705-74996731BA6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96D323-A176-4834-82A3-3DC729AAD063}" type="doc">
      <dgm:prSet loTypeId="urn:microsoft.com/office/officeart/2005/8/layout/chevron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EA8C0D0B-55FD-4750-BCCD-4733C8A5F19B}">
      <dgm:prSet phldrT="[Текст]" custT="1"/>
      <dgm:spPr>
        <a:xfrm rot="5400000">
          <a:off x="4082872" y="-2666378"/>
          <a:ext cx="1311039" cy="665300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501DEDD-09EE-45E3-A0E4-FFE8C94F66A7}" type="parTrans" cxnId="{FC37C4C6-0303-4B3B-947D-DD97618CD043}">
      <dgm:prSet/>
      <dgm:spPr/>
      <dgm:t>
        <a:bodyPr/>
        <a:lstStyle/>
        <a:p>
          <a:endParaRPr lang="ru-RU"/>
        </a:p>
      </dgm:t>
    </dgm:pt>
    <dgm:pt modelId="{4BE20C60-FB74-467C-8DAA-2C7E0871F679}" type="sibTrans" cxnId="{FC37C4C6-0303-4B3B-947D-DD97618CD043}">
      <dgm:prSet/>
      <dgm:spPr/>
      <dgm:t>
        <a:bodyPr/>
        <a:lstStyle/>
        <a:p>
          <a:endParaRPr lang="ru-RU"/>
        </a:p>
      </dgm:t>
    </dgm:pt>
    <dgm:pt modelId="{2CD77B09-FD97-4BB0-868C-0D70B79950B3}">
      <dgm:prSet phldrT="[Текст]" custT="1"/>
      <dgm:spPr>
        <a:xfrm rot="5400000">
          <a:off x="-302547" y="2133905"/>
          <a:ext cx="2016984" cy="1411889"/>
        </a:xfrm>
        <a:prstGeom prst="chevron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Сельское хозяйство</a:t>
          </a:r>
          <a:endParaRPr lang="ru-RU" sz="11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A484EFE-A6AC-4786-84B8-1E5C5D781C78}" type="parTrans" cxnId="{9B308060-38D3-41C6-951A-200B373CAEA3}">
      <dgm:prSet/>
      <dgm:spPr/>
      <dgm:t>
        <a:bodyPr/>
        <a:lstStyle/>
        <a:p>
          <a:endParaRPr lang="ru-RU"/>
        </a:p>
      </dgm:t>
    </dgm:pt>
    <dgm:pt modelId="{088552FA-C8A5-4723-B568-0FC52CAE3239}" type="sibTrans" cxnId="{9B308060-38D3-41C6-951A-200B373CAEA3}">
      <dgm:prSet/>
      <dgm:spPr/>
      <dgm:t>
        <a:bodyPr/>
        <a:lstStyle/>
        <a:p>
          <a:endParaRPr lang="ru-RU"/>
        </a:p>
      </dgm:t>
    </dgm:pt>
    <dgm:pt modelId="{9E4D7923-F810-4AC4-9A76-1997D2ECAA2B}">
      <dgm:prSet phldrT="[Текст]" custT="1"/>
      <dgm:spPr>
        <a:xfrm rot="5400000">
          <a:off x="4082872" y="-839625"/>
          <a:ext cx="1311039" cy="665300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 состоянию на 01 января 2020 года в хозяйствах всех категорий поголовье крупного рогатого скота составило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511 голов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что ниже, чем на аналогичную дату прошлого года на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1,2%,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поголовье  коров уменьшилось на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1,9%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составило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255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голов. Поголовье свиней уменьшилось на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35,8%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составило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487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голов. На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33,2% уменьшились поголовье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овец и коз и составило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322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головы.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57821A-E615-489C-92BD-B9B1C528636A}" type="parTrans" cxnId="{64D85D33-C3D4-414B-86A4-B6CE71F6F042}">
      <dgm:prSet/>
      <dgm:spPr/>
      <dgm:t>
        <a:bodyPr/>
        <a:lstStyle/>
        <a:p>
          <a:endParaRPr lang="ru-RU"/>
        </a:p>
      </dgm:t>
    </dgm:pt>
    <dgm:pt modelId="{DAF95903-A81E-4CAC-8CAC-C7AADB9C36BE}" type="sibTrans" cxnId="{64D85D33-C3D4-414B-86A4-B6CE71F6F042}">
      <dgm:prSet/>
      <dgm:spPr/>
      <dgm:t>
        <a:bodyPr/>
        <a:lstStyle/>
        <a:p>
          <a:endParaRPr lang="ru-RU"/>
        </a:p>
      </dgm:t>
    </dgm:pt>
    <dgm:pt modelId="{2862C44D-C18E-4B6E-AA86-8981E7CABAA9}">
      <dgm:prSet phldrT="[Текст]" custT="1"/>
      <dgm:spPr>
        <a:xfrm rot="5400000">
          <a:off x="4082872" y="-839625"/>
          <a:ext cx="1311039" cy="665300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В хозяйствах всех категориях производство яиц составило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1789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тыс. штук и снизилось по сравнению с прошлым годом на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12,9%.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Производство мяса в живом весе,  в сравнении с соответствующим периодом прошлого года, уменьшилось на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9,2%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составило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267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тонны. 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20147F4-3B67-4CA6-9D9D-0EA116C71883}" type="parTrans" cxnId="{C00EFEB5-DF05-4248-8031-D148C4BD0094}">
      <dgm:prSet/>
      <dgm:spPr/>
      <dgm:t>
        <a:bodyPr/>
        <a:lstStyle/>
        <a:p>
          <a:endParaRPr lang="ru-RU"/>
        </a:p>
      </dgm:t>
    </dgm:pt>
    <dgm:pt modelId="{3977B0C0-1D87-4E96-B789-01425F32F747}" type="sibTrans" cxnId="{C00EFEB5-DF05-4248-8031-D148C4BD0094}">
      <dgm:prSet/>
      <dgm:spPr/>
      <dgm:t>
        <a:bodyPr/>
        <a:lstStyle/>
        <a:p>
          <a:endParaRPr lang="ru-RU"/>
        </a:p>
      </dgm:t>
    </dgm:pt>
    <dgm:pt modelId="{0B4EA83C-CB64-4663-AED3-92B972F898C0}">
      <dgm:prSet phldrT="[Текст]" custT="1"/>
      <dgm:spPr>
        <a:xfrm rot="5400000">
          <a:off x="4082527" y="987472"/>
          <a:ext cx="1311729" cy="665300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год оборот общественного питания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увеличился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 сравнению с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2018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годом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 2,5 раза, 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 сопоставимых ценах составил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3,8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95238E-7EE1-40C6-9D74-38B257D9E140}" type="parTrans" cxnId="{9BA550BC-CBFC-4E96-8474-9BD66B34C969}">
      <dgm:prSet/>
      <dgm:spPr/>
      <dgm:t>
        <a:bodyPr/>
        <a:lstStyle/>
        <a:p>
          <a:endParaRPr lang="ru-RU"/>
        </a:p>
      </dgm:t>
    </dgm:pt>
    <dgm:pt modelId="{F8935E4D-3A76-434F-8C20-B89C5AF947D7}" type="sibTrans" cxnId="{9BA550BC-CBFC-4E96-8474-9BD66B34C969}">
      <dgm:prSet/>
      <dgm:spPr/>
      <dgm:t>
        <a:bodyPr/>
        <a:lstStyle/>
        <a:p>
          <a:endParaRPr lang="ru-RU"/>
        </a:p>
      </dgm:t>
    </dgm:pt>
    <dgm:pt modelId="{F95B2A11-5196-4136-8A97-A00EC2BF0D16}">
      <dgm:prSet phldrT="[Текст]" custT="1"/>
      <dgm:spPr>
        <a:xfrm rot="5400000">
          <a:off x="4082527" y="987472"/>
          <a:ext cx="1311729" cy="665300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год населению Дальнереченского муниципального района оказаны платные услуги на сумму 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4,7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рублей, что на 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32,9%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меньше прошлого года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BFFAF8C-362E-42AE-9FC3-377AE92DDEEC}" type="parTrans" cxnId="{C7E54D92-62D4-4204-90F1-E86D956AA799}">
      <dgm:prSet/>
      <dgm:spPr/>
      <dgm:t>
        <a:bodyPr/>
        <a:lstStyle/>
        <a:p>
          <a:endParaRPr lang="ru-RU"/>
        </a:p>
      </dgm:t>
    </dgm:pt>
    <dgm:pt modelId="{1F04805B-D396-42DA-BC3F-ED0750C47BDF}" type="sibTrans" cxnId="{C7E54D92-62D4-4204-90F1-E86D956AA799}">
      <dgm:prSet/>
      <dgm:spPr/>
      <dgm:t>
        <a:bodyPr/>
        <a:lstStyle/>
        <a:p>
          <a:endParaRPr lang="ru-RU"/>
        </a:p>
      </dgm:t>
    </dgm:pt>
    <dgm:pt modelId="{A970D762-E48F-4027-8F98-7BDC1031EA2D}">
      <dgm:prSet phldrT="[Текст]" custT="1"/>
      <dgm:spPr>
        <a:xfrm rot="5400000">
          <a:off x="-302547" y="3960658"/>
          <a:ext cx="2016984" cy="1411889"/>
        </a:xfrm>
        <a:prstGeom prst="chevron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100" dirty="0" smtClean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r>
            <a:rPr lang="ru-RU" sz="10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Розничная торговля и общественное питание, оказание платных услуг населению</a:t>
          </a:r>
          <a:endParaRPr lang="ru-RU" sz="10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86EAE3E-2601-4A64-BFC0-7EA21D56AC1E}" type="sibTrans" cxnId="{D2F4EDB2-A9A5-4817-B42D-35A9A119662D}">
      <dgm:prSet/>
      <dgm:spPr/>
      <dgm:t>
        <a:bodyPr/>
        <a:lstStyle/>
        <a:p>
          <a:endParaRPr lang="ru-RU"/>
        </a:p>
      </dgm:t>
    </dgm:pt>
    <dgm:pt modelId="{D59160AD-FD2F-4739-BB30-C5C74E156D34}" type="parTrans" cxnId="{D2F4EDB2-A9A5-4817-B42D-35A9A119662D}">
      <dgm:prSet/>
      <dgm:spPr/>
      <dgm:t>
        <a:bodyPr/>
        <a:lstStyle/>
        <a:p>
          <a:endParaRPr lang="ru-RU"/>
        </a:p>
      </dgm:t>
    </dgm:pt>
    <dgm:pt modelId="{65D0381D-5A2F-4CCD-9EF9-6E92441744C4}">
      <dgm:prSet phldrT="[Текст]" custT="1"/>
      <dgm:spPr>
        <a:xfrm rot="5400000">
          <a:off x="4082527" y="987472"/>
          <a:ext cx="1311729" cy="6653006"/>
        </a:xfrm>
        <a:solidFill>
          <a:srgbClr val="99CC00">
            <a:alpha val="89804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13E26E-9652-4804-AF21-B71248DDDD54}" type="parTrans" cxnId="{84C4024D-68F8-47F6-B54D-4DE50054AA7A}">
      <dgm:prSet/>
      <dgm:spPr/>
      <dgm:t>
        <a:bodyPr/>
        <a:lstStyle/>
        <a:p>
          <a:endParaRPr lang="ru-RU"/>
        </a:p>
      </dgm:t>
    </dgm:pt>
    <dgm:pt modelId="{D3F4EAD5-AC63-40F1-A51D-0CF036132DD7}" type="sibTrans" cxnId="{84C4024D-68F8-47F6-B54D-4DE50054AA7A}">
      <dgm:prSet/>
      <dgm:spPr/>
      <dgm:t>
        <a:bodyPr/>
        <a:lstStyle/>
        <a:p>
          <a:endParaRPr lang="ru-RU"/>
        </a:p>
      </dgm:t>
    </dgm:pt>
    <dgm:pt modelId="{E008C1E2-ADE6-4F99-A299-FE8DD63B9AB4}">
      <dgm:prSet custT="1"/>
      <dgm:spPr>
        <a:ln w="6350">
          <a:solidFill>
            <a:srgbClr val="99CC00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 введено в действие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1013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квадратный метр общей площади индивидуальных  жилых домов, что больше, чем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2,8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раза.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EB42CFF-6CB0-4811-B75F-07B173AEE281}" type="parTrans" cxnId="{89527084-AE3D-48C3-923F-1EE3B10EA298}">
      <dgm:prSet/>
      <dgm:spPr/>
      <dgm:t>
        <a:bodyPr/>
        <a:lstStyle/>
        <a:p>
          <a:endParaRPr lang="ru-RU"/>
        </a:p>
      </dgm:t>
    </dgm:pt>
    <dgm:pt modelId="{09583C45-1CE0-46F6-9E2B-C8ED702284B6}" type="sibTrans" cxnId="{89527084-AE3D-48C3-923F-1EE3B10EA298}">
      <dgm:prSet/>
      <dgm:spPr/>
      <dgm:t>
        <a:bodyPr/>
        <a:lstStyle/>
        <a:p>
          <a:endParaRPr lang="ru-RU"/>
        </a:p>
      </dgm:t>
    </dgm:pt>
    <dgm:pt modelId="{B03650FD-88EC-48A7-9A83-EA9EC744B388}">
      <dgm:prSet phldrT="[Текст]" custT="1"/>
      <dgm:spPr>
        <a:xfrm rot="5400000">
          <a:off x="-302547" y="307152"/>
          <a:ext cx="2016984" cy="1411889"/>
        </a:xfrm>
        <a:prstGeom prst="chevron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Промышленное производство</a:t>
          </a:r>
          <a:endParaRPr lang="ru-RU" sz="11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6601483-E74F-414E-BE2D-9C29E87B4891}" type="sibTrans" cxnId="{189AF2BD-2639-4AF0-B4EB-C288C4E60EED}">
      <dgm:prSet/>
      <dgm:spPr/>
      <dgm:t>
        <a:bodyPr/>
        <a:lstStyle/>
        <a:p>
          <a:endParaRPr lang="ru-RU"/>
        </a:p>
      </dgm:t>
    </dgm:pt>
    <dgm:pt modelId="{6A45087C-F82E-45D1-9473-1609586BF035}" type="parTrans" cxnId="{189AF2BD-2639-4AF0-B4EB-C288C4E60EED}">
      <dgm:prSet/>
      <dgm:spPr/>
      <dgm:t>
        <a:bodyPr/>
        <a:lstStyle/>
        <a:p>
          <a:endParaRPr lang="ru-RU"/>
        </a:p>
      </dgm:t>
    </dgm:pt>
    <dgm:pt modelId="{53A7A534-C411-4D01-9B70-AF09351CB896}">
      <dgm:prSet phldrT="[Текст]" custT="1"/>
      <dgm:spPr>
        <a:xfrm rot="5400000">
          <a:off x="4082872" y="-2666378"/>
          <a:ext cx="1311039" cy="665300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Отгружено </a:t>
          </a: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товаров собственного </a:t>
          </a: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производства </a:t>
          </a: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к уровню 2018 года на 0,8% больше.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DB6E3BF-53E9-4E30-96C1-7889BD09D977}" type="sibTrans" cxnId="{B185D086-607D-40DA-82FA-510B20F6A3BF}">
      <dgm:prSet/>
      <dgm:spPr/>
      <dgm:t>
        <a:bodyPr/>
        <a:lstStyle/>
        <a:p>
          <a:endParaRPr lang="ru-RU"/>
        </a:p>
      </dgm:t>
    </dgm:pt>
    <dgm:pt modelId="{F0B137A4-D4B6-4C87-809C-295DBA504151}" type="parTrans" cxnId="{B185D086-607D-40DA-82FA-510B20F6A3BF}">
      <dgm:prSet/>
      <dgm:spPr/>
      <dgm:t>
        <a:bodyPr/>
        <a:lstStyle/>
        <a:p>
          <a:endParaRPr lang="ru-RU"/>
        </a:p>
      </dgm:t>
    </dgm:pt>
    <dgm:pt modelId="{EAAE2548-0300-434F-8318-92EDA5888360}" type="pres">
      <dgm:prSet presAssocID="{E796D323-A176-4834-82A3-3DC729AAD0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A4950-3711-436F-80D5-55CDF0C9D91C}" type="pres">
      <dgm:prSet presAssocID="{B03650FD-88EC-48A7-9A83-EA9EC744B388}" presName="composite" presStyleCnt="0"/>
      <dgm:spPr/>
    </dgm:pt>
    <dgm:pt modelId="{AC6BFB50-5C9B-4365-B27A-D6C90F2420C5}" type="pres">
      <dgm:prSet presAssocID="{B03650FD-88EC-48A7-9A83-EA9EC744B38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A4BC-EC2D-46D4-A8AB-81E3CEB24DF5}" type="pres">
      <dgm:prSet presAssocID="{B03650FD-88EC-48A7-9A83-EA9EC744B388}" presName="descendantText" presStyleLbl="alignAcc1" presStyleIdx="0" presStyleCnt="4" custScaleY="59169" custLinFactNeighborX="-657" custLinFactNeighborY="3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5A94-7776-484D-B478-F73A39366DD1}" type="pres">
      <dgm:prSet presAssocID="{76601483-E74F-414E-BE2D-9C29E87B4891}" presName="sp" presStyleCnt="0"/>
      <dgm:spPr/>
    </dgm:pt>
    <dgm:pt modelId="{A98F9BB8-0984-40A8-879E-11170C98E357}" type="pres">
      <dgm:prSet presAssocID="{2CD77B09-FD97-4BB0-868C-0D70B79950B3}" presName="composite" presStyleCnt="0"/>
      <dgm:spPr/>
    </dgm:pt>
    <dgm:pt modelId="{5D07E2F2-2D52-47DE-817A-76C7C6A244FC}" type="pres">
      <dgm:prSet presAssocID="{2CD77B09-FD97-4BB0-868C-0D70B79950B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05CF2-6246-41A5-BD72-BB3AFB8F3064}" type="pres">
      <dgm:prSet presAssocID="{2CD77B09-FD97-4BB0-868C-0D70B79950B3}" presName="descendantText" presStyleLbl="alignAcc1" presStyleIdx="1" presStyleCnt="4" custScaleY="12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DF71A-DA3A-4F03-9F2B-4A7E380786AF}" type="pres">
      <dgm:prSet presAssocID="{088552FA-C8A5-4723-B568-0FC52CAE3239}" presName="sp" presStyleCnt="0"/>
      <dgm:spPr/>
    </dgm:pt>
    <dgm:pt modelId="{5D0ABDAF-2019-4AB6-9DE9-4BC25F4DA6C1}" type="pres">
      <dgm:prSet presAssocID="{A970D762-E48F-4027-8F98-7BDC1031EA2D}" presName="composite" presStyleCnt="0"/>
      <dgm:spPr/>
    </dgm:pt>
    <dgm:pt modelId="{CCF82D09-1372-4F0F-B5B3-E4AC57C0B6EE}" type="pres">
      <dgm:prSet presAssocID="{A970D762-E48F-4027-8F98-7BDC1031EA2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F03AA-1285-42C8-9FA7-1831C51C517F}" type="pres">
      <dgm:prSet presAssocID="{A970D762-E48F-4027-8F98-7BDC1031EA2D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7A2C406-15D8-46E4-8542-ED813A365C5A}" type="pres">
      <dgm:prSet presAssocID="{F86EAE3E-2601-4A64-BFC0-7EA21D56AC1E}" presName="sp" presStyleCnt="0"/>
      <dgm:spPr/>
    </dgm:pt>
    <dgm:pt modelId="{7FCFC3CE-1918-4354-9EB5-2E8EFB3D624A}" type="pres">
      <dgm:prSet presAssocID="{65D0381D-5A2F-4CCD-9EF9-6E92441744C4}" presName="composite" presStyleCnt="0"/>
      <dgm:spPr/>
    </dgm:pt>
    <dgm:pt modelId="{EE27BE65-B5E2-493D-AE4D-D0678CE3773E}" type="pres">
      <dgm:prSet presAssocID="{65D0381D-5A2F-4CCD-9EF9-6E92441744C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4993-7F0F-48FA-8BAA-AC4CB6CF08B1}" type="pres">
      <dgm:prSet presAssocID="{65D0381D-5A2F-4CCD-9EF9-6E92441744C4}" presName="descendantText" presStyleLbl="alignAcc1" presStyleIdx="3" presStyleCnt="4" custLinFactNeighborX="1364" custLinFactNeighborY="1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27084-AE3D-48C3-923F-1EE3B10EA298}" srcId="{65D0381D-5A2F-4CCD-9EF9-6E92441744C4}" destId="{E008C1E2-ADE6-4F99-A299-FE8DD63B9AB4}" srcOrd="0" destOrd="0" parTransId="{4EB42CFF-6CB0-4811-B75F-07B173AEE281}" sibTransId="{09583C45-1CE0-46F6-9E2B-C8ED702284B6}"/>
    <dgm:cxn modelId="{189AF2BD-2639-4AF0-B4EB-C288C4E60EED}" srcId="{E796D323-A176-4834-82A3-3DC729AAD063}" destId="{B03650FD-88EC-48A7-9A83-EA9EC744B388}" srcOrd="0" destOrd="0" parTransId="{6A45087C-F82E-45D1-9473-1609586BF035}" sibTransId="{76601483-E74F-414E-BE2D-9C29E87B4891}"/>
    <dgm:cxn modelId="{5FF7691C-AB39-4710-9A04-5D2CB9AE811D}" type="presOf" srcId="{9E4D7923-F810-4AC4-9A76-1997D2ECAA2B}" destId="{FA405CF2-6246-41A5-BD72-BB3AFB8F3064}" srcOrd="0" destOrd="0" presId="urn:microsoft.com/office/officeart/2005/8/layout/chevron2"/>
    <dgm:cxn modelId="{C7E54D92-62D4-4204-90F1-E86D956AA799}" srcId="{A970D762-E48F-4027-8F98-7BDC1031EA2D}" destId="{F95B2A11-5196-4136-8A97-A00EC2BF0D16}" srcOrd="1" destOrd="0" parTransId="{1BFFAF8C-362E-42AE-9FC3-377AE92DDEEC}" sibTransId="{1F04805B-D396-42DA-BC3F-ED0750C47BDF}"/>
    <dgm:cxn modelId="{FE433BFD-9516-4F81-93B8-16EFEC0EA545}" type="presOf" srcId="{2862C44D-C18E-4B6E-AA86-8981E7CABAA9}" destId="{FA405CF2-6246-41A5-BD72-BB3AFB8F3064}" srcOrd="0" destOrd="1" presId="urn:microsoft.com/office/officeart/2005/8/layout/chevron2"/>
    <dgm:cxn modelId="{61825582-DE16-4B17-8F7F-9AB9FF33BD73}" type="presOf" srcId="{A970D762-E48F-4027-8F98-7BDC1031EA2D}" destId="{CCF82D09-1372-4F0F-B5B3-E4AC57C0B6EE}" srcOrd="0" destOrd="0" presId="urn:microsoft.com/office/officeart/2005/8/layout/chevron2"/>
    <dgm:cxn modelId="{9BA550BC-CBFC-4E96-8474-9BD66B34C969}" srcId="{A970D762-E48F-4027-8F98-7BDC1031EA2D}" destId="{0B4EA83C-CB64-4663-AED3-92B972F898C0}" srcOrd="0" destOrd="0" parTransId="{3595238E-7EE1-40C6-9D74-38B257D9E140}" sibTransId="{F8935E4D-3A76-434F-8C20-B89C5AF947D7}"/>
    <dgm:cxn modelId="{B65E28DF-649E-4BB1-8CA2-87C7EED1613D}" type="presOf" srcId="{53A7A534-C411-4D01-9B70-AF09351CB896}" destId="{5AF7A4BC-EC2D-46D4-A8AB-81E3CEB24DF5}" srcOrd="0" destOrd="1" presId="urn:microsoft.com/office/officeart/2005/8/layout/chevron2"/>
    <dgm:cxn modelId="{556CFB72-A795-47A7-BF4C-C62C9B8B9287}" type="presOf" srcId="{E796D323-A176-4834-82A3-3DC729AAD063}" destId="{EAAE2548-0300-434F-8318-92EDA5888360}" srcOrd="0" destOrd="0" presId="urn:microsoft.com/office/officeart/2005/8/layout/chevron2"/>
    <dgm:cxn modelId="{9A90A5DF-0B78-4B25-91D2-3B5789F578B9}" type="presOf" srcId="{2CD77B09-FD97-4BB0-868C-0D70B79950B3}" destId="{5D07E2F2-2D52-47DE-817A-76C7C6A244FC}" srcOrd="0" destOrd="0" presId="urn:microsoft.com/office/officeart/2005/8/layout/chevron2"/>
    <dgm:cxn modelId="{8ACCA39B-6F5D-481C-A029-F9DD07FFE937}" type="presOf" srcId="{65D0381D-5A2F-4CCD-9EF9-6E92441744C4}" destId="{EE27BE65-B5E2-493D-AE4D-D0678CE3773E}" srcOrd="0" destOrd="0" presId="urn:microsoft.com/office/officeart/2005/8/layout/chevron2"/>
    <dgm:cxn modelId="{64D85D33-C3D4-414B-86A4-B6CE71F6F042}" srcId="{2CD77B09-FD97-4BB0-868C-0D70B79950B3}" destId="{9E4D7923-F810-4AC4-9A76-1997D2ECAA2B}" srcOrd="0" destOrd="0" parTransId="{9757821A-E615-489C-92BD-B9B1C528636A}" sibTransId="{DAF95903-A81E-4CAC-8CAC-C7AADB9C36BE}"/>
    <dgm:cxn modelId="{84C4024D-68F8-47F6-B54D-4DE50054AA7A}" srcId="{E796D323-A176-4834-82A3-3DC729AAD063}" destId="{65D0381D-5A2F-4CCD-9EF9-6E92441744C4}" srcOrd="3" destOrd="0" parTransId="{4D13E26E-9652-4804-AF21-B71248DDDD54}" sibTransId="{D3F4EAD5-AC63-40F1-A51D-0CF036132DD7}"/>
    <dgm:cxn modelId="{B25C55AA-AB52-42A0-BAE5-20810C08A588}" type="presOf" srcId="{F95B2A11-5196-4136-8A97-A00EC2BF0D16}" destId="{19EF03AA-1285-42C8-9FA7-1831C51C517F}" srcOrd="0" destOrd="1" presId="urn:microsoft.com/office/officeart/2005/8/layout/chevron2"/>
    <dgm:cxn modelId="{1442F1E5-80FC-43BD-8F47-0E44B24ED0AF}" type="presOf" srcId="{E008C1E2-ADE6-4F99-A299-FE8DD63B9AB4}" destId="{30724993-7F0F-48FA-8BAA-AC4CB6CF08B1}" srcOrd="0" destOrd="0" presId="urn:microsoft.com/office/officeart/2005/8/layout/chevron2"/>
    <dgm:cxn modelId="{F91FE8FA-19AE-4819-ABF4-4642FFFDFF79}" type="presOf" srcId="{B03650FD-88EC-48A7-9A83-EA9EC744B388}" destId="{AC6BFB50-5C9B-4365-B27A-D6C90F2420C5}" srcOrd="0" destOrd="0" presId="urn:microsoft.com/office/officeart/2005/8/layout/chevron2"/>
    <dgm:cxn modelId="{400173FB-FD41-415C-A941-DCE06BC2AF23}" type="presOf" srcId="{0B4EA83C-CB64-4663-AED3-92B972F898C0}" destId="{19EF03AA-1285-42C8-9FA7-1831C51C517F}" srcOrd="0" destOrd="0" presId="urn:microsoft.com/office/officeart/2005/8/layout/chevron2"/>
    <dgm:cxn modelId="{FC37C4C6-0303-4B3B-947D-DD97618CD043}" srcId="{B03650FD-88EC-48A7-9A83-EA9EC744B388}" destId="{EA8C0D0B-55FD-4750-BCCD-4733C8A5F19B}" srcOrd="0" destOrd="0" parTransId="{4501DEDD-09EE-45E3-A0E4-FFE8C94F66A7}" sibTransId="{4BE20C60-FB74-467C-8DAA-2C7E0871F679}"/>
    <dgm:cxn modelId="{6A566A91-6AEA-4E1C-B929-661E8E3EEB85}" type="presOf" srcId="{EA8C0D0B-55FD-4750-BCCD-4733C8A5F19B}" destId="{5AF7A4BC-EC2D-46D4-A8AB-81E3CEB24DF5}" srcOrd="0" destOrd="0" presId="urn:microsoft.com/office/officeart/2005/8/layout/chevron2"/>
    <dgm:cxn modelId="{D2F4EDB2-A9A5-4817-B42D-35A9A119662D}" srcId="{E796D323-A176-4834-82A3-3DC729AAD063}" destId="{A970D762-E48F-4027-8F98-7BDC1031EA2D}" srcOrd="2" destOrd="0" parTransId="{D59160AD-FD2F-4739-BB30-C5C74E156D34}" sibTransId="{F86EAE3E-2601-4A64-BFC0-7EA21D56AC1E}"/>
    <dgm:cxn modelId="{B185D086-607D-40DA-82FA-510B20F6A3BF}" srcId="{B03650FD-88EC-48A7-9A83-EA9EC744B388}" destId="{53A7A534-C411-4D01-9B70-AF09351CB896}" srcOrd="1" destOrd="0" parTransId="{F0B137A4-D4B6-4C87-809C-295DBA504151}" sibTransId="{FDB6E3BF-53E9-4E30-96C1-7889BD09D977}"/>
    <dgm:cxn modelId="{9B308060-38D3-41C6-951A-200B373CAEA3}" srcId="{E796D323-A176-4834-82A3-3DC729AAD063}" destId="{2CD77B09-FD97-4BB0-868C-0D70B79950B3}" srcOrd="1" destOrd="0" parTransId="{3A484EFE-A6AC-4786-84B8-1E5C5D781C78}" sibTransId="{088552FA-C8A5-4723-B568-0FC52CAE3239}"/>
    <dgm:cxn modelId="{C00EFEB5-DF05-4248-8031-D148C4BD0094}" srcId="{2CD77B09-FD97-4BB0-868C-0D70B79950B3}" destId="{2862C44D-C18E-4B6E-AA86-8981E7CABAA9}" srcOrd="1" destOrd="0" parTransId="{B20147F4-3B67-4CA6-9D9D-0EA116C71883}" sibTransId="{3977B0C0-1D87-4E96-B789-01425F32F747}"/>
    <dgm:cxn modelId="{764FF7DD-8848-4D72-A25C-602DE2008E9E}" type="presParOf" srcId="{EAAE2548-0300-434F-8318-92EDA5888360}" destId="{7DCA4950-3711-436F-80D5-55CDF0C9D91C}" srcOrd="0" destOrd="0" presId="urn:microsoft.com/office/officeart/2005/8/layout/chevron2"/>
    <dgm:cxn modelId="{11883F85-FB8E-4AAB-9A8A-A591954458BD}" type="presParOf" srcId="{7DCA4950-3711-436F-80D5-55CDF0C9D91C}" destId="{AC6BFB50-5C9B-4365-B27A-D6C90F2420C5}" srcOrd="0" destOrd="0" presId="urn:microsoft.com/office/officeart/2005/8/layout/chevron2"/>
    <dgm:cxn modelId="{9D50D4FD-34C2-4ECA-9140-0013770FD125}" type="presParOf" srcId="{7DCA4950-3711-436F-80D5-55CDF0C9D91C}" destId="{5AF7A4BC-EC2D-46D4-A8AB-81E3CEB24DF5}" srcOrd="1" destOrd="0" presId="urn:microsoft.com/office/officeart/2005/8/layout/chevron2"/>
    <dgm:cxn modelId="{E694379B-835F-443D-BBB1-BFC60CB8CD45}" type="presParOf" srcId="{EAAE2548-0300-434F-8318-92EDA5888360}" destId="{E6315A94-7776-484D-B478-F73A39366DD1}" srcOrd="1" destOrd="0" presId="urn:microsoft.com/office/officeart/2005/8/layout/chevron2"/>
    <dgm:cxn modelId="{4501040E-D992-4A47-AE60-95BF24C42E1B}" type="presParOf" srcId="{EAAE2548-0300-434F-8318-92EDA5888360}" destId="{A98F9BB8-0984-40A8-879E-11170C98E357}" srcOrd="2" destOrd="0" presId="urn:microsoft.com/office/officeart/2005/8/layout/chevron2"/>
    <dgm:cxn modelId="{14CB74DA-98A9-430E-869C-1FB8B82DFA33}" type="presParOf" srcId="{A98F9BB8-0984-40A8-879E-11170C98E357}" destId="{5D07E2F2-2D52-47DE-817A-76C7C6A244FC}" srcOrd="0" destOrd="0" presId="urn:microsoft.com/office/officeart/2005/8/layout/chevron2"/>
    <dgm:cxn modelId="{A5753453-30F9-4B1F-80F7-6BA4005E23ED}" type="presParOf" srcId="{A98F9BB8-0984-40A8-879E-11170C98E357}" destId="{FA405CF2-6246-41A5-BD72-BB3AFB8F3064}" srcOrd="1" destOrd="0" presId="urn:microsoft.com/office/officeart/2005/8/layout/chevron2"/>
    <dgm:cxn modelId="{EA05B739-587B-49F0-8871-CC44BED8DB7F}" type="presParOf" srcId="{EAAE2548-0300-434F-8318-92EDA5888360}" destId="{60BDF71A-DA3A-4F03-9F2B-4A7E380786AF}" srcOrd="3" destOrd="0" presId="urn:microsoft.com/office/officeart/2005/8/layout/chevron2"/>
    <dgm:cxn modelId="{F08B4333-2189-4576-8D59-6F441E6E7274}" type="presParOf" srcId="{EAAE2548-0300-434F-8318-92EDA5888360}" destId="{5D0ABDAF-2019-4AB6-9DE9-4BC25F4DA6C1}" srcOrd="4" destOrd="0" presId="urn:microsoft.com/office/officeart/2005/8/layout/chevron2"/>
    <dgm:cxn modelId="{42C86D02-4154-4AEE-AB1A-3253173E4789}" type="presParOf" srcId="{5D0ABDAF-2019-4AB6-9DE9-4BC25F4DA6C1}" destId="{CCF82D09-1372-4F0F-B5B3-E4AC57C0B6EE}" srcOrd="0" destOrd="0" presId="urn:microsoft.com/office/officeart/2005/8/layout/chevron2"/>
    <dgm:cxn modelId="{EF349FE7-CCBA-4B19-9596-4B8AA8341204}" type="presParOf" srcId="{5D0ABDAF-2019-4AB6-9DE9-4BC25F4DA6C1}" destId="{19EF03AA-1285-42C8-9FA7-1831C51C517F}" srcOrd="1" destOrd="0" presId="urn:microsoft.com/office/officeart/2005/8/layout/chevron2"/>
    <dgm:cxn modelId="{20F4CD02-4811-4C3B-84D7-BC3894EB9B49}" type="presParOf" srcId="{EAAE2548-0300-434F-8318-92EDA5888360}" destId="{37A2C406-15D8-46E4-8542-ED813A365C5A}" srcOrd="5" destOrd="0" presId="urn:microsoft.com/office/officeart/2005/8/layout/chevron2"/>
    <dgm:cxn modelId="{04C79631-87C5-4852-85C5-AA3E266940E5}" type="presParOf" srcId="{EAAE2548-0300-434F-8318-92EDA5888360}" destId="{7FCFC3CE-1918-4354-9EB5-2E8EFB3D624A}" srcOrd="6" destOrd="0" presId="urn:microsoft.com/office/officeart/2005/8/layout/chevron2"/>
    <dgm:cxn modelId="{81C61371-F978-4045-950E-B36CDD26BB75}" type="presParOf" srcId="{7FCFC3CE-1918-4354-9EB5-2E8EFB3D624A}" destId="{EE27BE65-B5E2-493D-AE4D-D0678CE3773E}" srcOrd="0" destOrd="0" presId="urn:microsoft.com/office/officeart/2005/8/layout/chevron2"/>
    <dgm:cxn modelId="{B1F17FC7-D1AE-4C55-AEC9-AD4128C7ECBF}" type="presParOf" srcId="{7FCFC3CE-1918-4354-9EB5-2E8EFB3D624A}" destId="{30724993-7F0F-48FA-8BAA-AC4CB6CF08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35E2-4248-49F4-991D-8E18E4EFE137}">
      <dsp:nvSpPr>
        <dsp:cNvPr id="0" name=""/>
        <dsp:cNvSpPr/>
      </dsp:nvSpPr>
      <dsp:spPr>
        <a:xfrm rot="4396374">
          <a:off x="329883" y="444199"/>
          <a:ext cx="1927008" cy="1343848"/>
        </a:xfrm>
        <a:prstGeom prst="swooshArrow">
          <a:avLst>
            <a:gd name="adj1" fmla="val 16310"/>
            <a:gd name="adj2" fmla="val 3137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5A128-6D91-45DD-B876-E0D30D9211CA}">
      <dsp:nvSpPr>
        <dsp:cNvPr id="0" name=""/>
        <dsp:cNvSpPr/>
      </dsp:nvSpPr>
      <dsp:spPr>
        <a:xfrm>
          <a:off x="1217823" y="613279"/>
          <a:ext cx="48663" cy="4866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2D1D8-DF5A-497B-8766-FDA60CC13D9C}">
      <dsp:nvSpPr>
        <dsp:cNvPr id="0" name=""/>
        <dsp:cNvSpPr/>
      </dsp:nvSpPr>
      <dsp:spPr>
        <a:xfrm>
          <a:off x="1551030" y="882042"/>
          <a:ext cx="48663" cy="4866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494C8-40F2-41CD-AC13-B7C0835CE8EC}">
      <dsp:nvSpPr>
        <dsp:cNvPr id="0" name=""/>
        <dsp:cNvSpPr/>
      </dsp:nvSpPr>
      <dsp:spPr>
        <a:xfrm>
          <a:off x="1800752" y="1196342"/>
          <a:ext cx="48663" cy="48663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38099-839F-46DB-BE0A-BC2071EEA1E9}">
      <dsp:nvSpPr>
        <dsp:cNvPr id="0" name=""/>
        <dsp:cNvSpPr/>
      </dsp:nvSpPr>
      <dsp:spPr>
        <a:xfrm>
          <a:off x="272659" y="75111"/>
          <a:ext cx="2102008" cy="35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Численность населения,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тыс. чел.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2659" y="75111"/>
        <a:ext cx="2102008" cy="357159"/>
      </dsp:txXfrm>
    </dsp:sp>
    <dsp:sp modelId="{FAD1CB3F-46E9-4D8F-9E5C-72E4F4BB4AD0}">
      <dsp:nvSpPr>
        <dsp:cNvPr id="0" name=""/>
        <dsp:cNvSpPr/>
      </dsp:nvSpPr>
      <dsp:spPr>
        <a:xfrm>
          <a:off x="1296143" y="482553"/>
          <a:ext cx="1325955" cy="35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2018 год</a:t>
          </a:r>
          <a:endParaRPr lang="ru-RU" sz="14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296143" y="482553"/>
        <a:ext cx="1325955" cy="357159"/>
      </dsp:txXfrm>
    </dsp:sp>
    <dsp:sp modelId="{67A9F7D4-6DB7-436B-8C64-38E7735CED08}">
      <dsp:nvSpPr>
        <dsp:cNvPr id="0" name=""/>
        <dsp:cNvSpPr/>
      </dsp:nvSpPr>
      <dsp:spPr>
        <a:xfrm>
          <a:off x="0" y="576065"/>
          <a:ext cx="1055853" cy="35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9576</a:t>
          </a:r>
          <a:endParaRPr lang="ru-RU" sz="18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576065"/>
        <a:ext cx="1055853" cy="357159"/>
      </dsp:txXfrm>
    </dsp:sp>
    <dsp:sp modelId="{608351BE-A4A8-49B6-9FF5-0DA051A689C5}">
      <dsp:nvSpPr>
        <dsp:cNvPr id="0" name=""/>
        <dsp:cNvSpPr/>
      </dsp:nvSpPr>
      <dsp:spPr>
        <a:xfrm>
          <a:off x="1839414" y="1080157"/>
          <a:ext cx="810306" cy="35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839414" y="1080157"/>
        <a:ext cx="810306" cy="357159"/>
      </dsp:txXfrm>
    </dsp:sp>
    <dsp:sp modelId="{271BD88B-CDFB-414A-B34E-029C6B96BF9F}">
      <dsp:nvSpPr>
        <dsp:cNvPr id="0" name=""/>
        <dsp:cNvSpPr/>
      </dsp:nvSpPr>
      <dsp:spPr>
        <a:xfrm>
          <a:off x="1008117" y="1296145"/>
          <a:ext cx="508442" cy="38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9221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008117" y="1296145"/>
        <a:ext cx="508442" cy="382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7621A-396E-4E5B-867B-762B0000F8EC}">
      <dsp:nvSpPr>
        <dsp:cNvPr id="0" name=""/>
        <dsp:cNvSpPr/>
      </dsp:nvSpPr>
      <dsp:spPr>
        <a:xfrm rot="4396374">
          <a:off x="449808" y="606081"/>
          <a:ext cx="2316931" cy="1615770"/>
        </a:xfrm>
        <a:prstGeom prst="swooshArrow">
          <a:avLst>
            <a:gd name="adj1" fmla="val 16310"/>
            <a:gd name="adj2" fmla="val 3137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65EA0-4B60-4F7B-ACB8-04D5E7FB5E10}">
      <dsp:nvSpPr>
        <dsp:cNvPr id="0" name=""/>
        <dsp:cNvSpPr/>
      </dsp:nvSpPr>
      <dsp:spPr>
        <a:xfrm>
          <a:off x="1241051" y="784664"/>
          <a:ext cx="58509" cy="58509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7BCD6-6B24-4CB1-9029-9E5EE38759A6}">
      <dsp:nvSpPr>
        <dsp:cNvPr id="0" name=""/>
        <dsp:cNvSpPr/>
      </dsp:nvSpPr>
      <dsp:spPr>
        <a:xfrm>
          <a:off x="1571416" y="1038296"/>
          <a:ext cx="58509" cy="58509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8FB12-29E6-4D9C-966A-D138CC8DA91E}">
      <dsp:nvSpPr>
        <dsp:cNvPr id="0" name=""/>
        <dsp:cNvSpPr/>
      </dsp:nvSpPr>
      <dsp:spPr>
        <a:xfrm>
          <a:off x="1868421" y="1335139"/>
          <a:ext cx="58509" cy="58509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BB10F-F497-4FEB-B166-0D1F6828F8BF}">
      <dsp:nvSpPr>
        <dsp:cNvPr id="0" name=""/>
        <dsp:cNvSpPr/>
      </dsp:nvSpPr>
      <dsp:spPr>
        <a:xfrm>
          <a:off x="146919" y="153332"/>
          <a:ext cx="2514462" cy="41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Среднесписочная численность работающих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46919" y="153332"/>
        <a:ext cx="2514462" cy="414455"/>
      </dsp:txXfrm>
    </dsp:sp>
    <dsp:sp modelId="{F185F031-881D-47DB-B8E5-B4271D050718}">
      <dsp:nvSpPr>
        <dsp:cNvPr id="0" name=""/>
        <dsp:cNvSpPr/>
      </dsp:nvSpPr>
      <dsp:spPr>
        <a:xfrm>
          <a:off x="1624585" y="599204"/>
          <a:ext cx="1623780" cy="42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2018 год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624585" y="599204"/>
        <a:ext cx="1623780" cy="429429"/>
      </dsp:txXfrm>
    </dsp:sp>
    <dsp:sp modelId="{67097046-6087-4824-82F5-118B020CC8FA}">
      <dsp:nvSpPr>
        <dsp:cNvPr id="0" name=""/>
        <dsp:cNvSpPr/>
      </dsp:nvSpPr>
      <dsp:spPr>
        <a:xfrm>
          <a:off x="50966" y="678818"/>
          <a:ext cx="1092361" cy="42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607 чел.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50966" y="678818"/>
        <a:ext cx="1092361" cy="429429"/>
      </dsp:txXfrm>
    </dsp:sp>
    <dsp:sp modelId="{51607FED-6C90-4D13-B6E3-79EAFE26A1D4}">
      <dsp:nvSpPr>
        <dsp:cNvPr id="0" name=""/>
        <dsp:cNvSpPr/>
      </dsp:nvSpPr>
      <dsp:spPr>
        <a:xfrm>
          <a:off x="2083350" y="1661774"/>
          <a:ext cx="58509" cy="58509"/>
        </a:xfrm>
        <a:prstGeom prst="ellipse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08642-868D-4A88-AAA9-B5AA299E7043}">
      <dsp:nvSpPr>
        <dsp:cNvPr id="0" name=""/>
        <dsp:cNvSpPr/>
      </dsp:nvSpPr>
      <dsp:spPr>
        <a:xfrm>
          <a:off x="2037030" y="1162695"/>
          <a:ext cx="1330310" cy="42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2019 год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037030" y="1162695"/>
        <a:ext cx="1330310" cy="429429"/>
      </dsp:txXfrm>
    </dsp:sp>
    <dsp:sp modelId="{44DD0AA9-FE2E-4463-9341-C34772D4FB18}">
      <dsp:nvSpPr>
        <dsp:cNvPr id="0" name=""/>
        <dsp:cNvSpPr/>
      </dsp:nvSpPr>
      <dsp:spPr>
        <a:xfrm>
          <a:off x="130120" y="1410285"/>
          <a:ext cx="1623780" cy="42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548 чел.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30120" y="1410285"/>
        <a:ext cx="1623780" cy="429429"/>
      </dsp:txXfrm>
    </dsp:sp>
    <dsp:sp modelId="{68A4DDAD-B616-4817-8304-1000A97FF8CE}">
      <dsp:nvSpPr>
        <dsp:cNvPr id="0" name=""/>
        <dsp:cNvSpPr/>
      </dsp:nvSpPr>
      <dsp:spPr>
        <a:xfrm>
          <a:off x="1689669" y="2436776"/>
          <a:ext cx="1476164" cy="42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-9,7%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689669" y="2436776"/>
        <a:ext cx="1476164" cy="429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029B0-C195-4893-99B5-571775E3DD2C}">
      <dsp:nvSpPr>
        <dsp:cNvPr id="0" name=""/>
        <dsp:cNvSpPr/>
      </dsp:nvSpPr>
      <dsp:spPr>
        <a:xfrm>
          <a:off x="1084134" y="1824778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92077-01A6-4C44-A3B2-006826043BFA}">
      <dsp:nvSpPr>
        <dsp:cNvPr id="0" name=""/>
        <dsp:cNvSpPr/>
      </dsp:nvSpPr>
      <dsp:spPr>
        <a:xfrm>
          <a:off x="1021055" y="1925865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FE602-527E-4EF3-BFDD-55D6B78E886F}">
      <dsp:nvSpPr>
        <dsp:cNvPr id="0" name=""/>
        <dsp:cNvSpPr/>
      </dsp:nvSpPr>
      <dsp:spPr>
        <a:xfrm>
          <a:off x="945879" y="2013385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1D376-D854-4F3E-9080-E36490A484A9}">
      <dsp:nvSpPr>
        <dsp:cNvPr id="0" name=""/>
        <dsp:cNvSpPr/>
      </dsp:nvSpPr>
      <dsp:spPr>
        <a:xfrm>
          <a:off x="1035745" y="807407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1A9BA-B1C0-4F55-A71D-950A6286EBD6}">
      <dsp:nvSpPr>
        <dsp:cNvPr id="0" name=""/>
        <dsp:cNvSpPr/>
      </dsp:nvSpPr>
      <dsp:spPr>
        <a:xfrm>
          <a:off x="1131947" y="750080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6CD94-9C79-4CCB-B128-E09898BBAA31}">
      <dsp:nvSpPr>
        <dsp:cNvPr id="0" name=""/>
        <dsp:cNvSpPr/>
      </dsp:nvSpPr>
      <dsp:spPr>
        <a:xfrm>
          <a:off x="1227862" y="692753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994A-AC04-4958-AA80-E8EBE3AB46EF}">
      <dsp:nvSpPr>
        <dsp:cNvPr id="0" name=""/>
        <dsp:cNvSpPr/>
      </dsp:nvSpPr>
      <dsp:spPr>
        <a:xfrm>
          <a:off x="1323777" y="750080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5D8DE-BEEF-401A-AEEF-A7ED0ACAB85A}">
      <dsp:nvSpPr>
        <dsp:cNvPr id="0" name=""/>
        <dsp:cNvSpPr/>
      </dsp:nvSpPr>
      <dsp:spPr>
        <a:xfrm>
          <a:off x="1419979" y="807407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A7EFD-A045-41B1-B07B-9111BC45F04D}">
      <dsp:nvSpPr>
        <dsp:cNvPr id="0" name=""/>
        <dsp:cNvSpPr/>
      </dsp:nvSpPr>
      <dsp:spPr>
        <a:xfrm>
          <a:off x="1148551" y="576065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0A25-E4D3-452D-969A-F7BCEE740EE9}">
      <dsp:nvSpPr>
        <dsp:cNvPr id="0" name=""/>
        <dsp:cNvSpPr/>
      </dsp:nvSpPr>
      <dsp:spPr>
        <a:xfrm>
          <a:off x="1227862" y="934674"/>
          <a:ext cx="72008" cy="72008"/>
        </a:xfrm>
        <a:prstGeom prst="ellipse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972BB-28E0-4637-890D-C2AC8B0B4598}">
      <dsp:nvSpPr>
        <dsp:cNvPr id="0" name=""/>
        <dsp:cNvSpPr/>
      </dsp:nvSpPr>
      <dsp:spPr>
        <a:xfrm>
          <a:off x="889673" y="2568857"/>
          <a:ext cx="1553068" cy="416579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733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2018 год</a:t>
          </a:r>
          <a:endParaRPr lang="ru-RU" sz="17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910009" y="2589193"/>
        <a:ext cx="1512396" cy="375907"/>
      </dsp:txXfrm>
    </dsp:sp>
    <dsp:sp modelId="{78A107CB-3868-4C0B-86DF-349B5A4C981E}">
      <dsp:nvSpPr>
        <dsp:cNvPr id="0" name=""/>
        <dsp:cNvSpPr/>
      </dsp:nvSpPr>
      <dsp:spPr>
        <a:xfrm>
          <a:off x="64486" y="2016223"/>
          <a:ext cx="1085232" cy="1070759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8000" r="-8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55AE0-E1D9-4105-AC4E-62907C83F794}">
      <dsp:nvSpPr>
        <dsp:cNvPr id="0" name=""/>
        <dsp:cNvSpPr/>
      </dsp:nvSpPr>
      <dsp:spPr>
        <a:xfrm>
          <a:off x="1327251" y="1431073"/>
          <a:ext cx="1553068" cy="416579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733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2019год</a:t>
          </a:r>
          <a:endParaRPr lang="ru-RU" sz="17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1347587" y="1451409"/>
        <a:ext cx="1512396" cy="375907"/>
      </dsp:txXfrm>
    </dsp:sp>
    <dsp:sp modelId="{512B929D-591C-40DF-9052-C1B79498ABFF}">
      <dsp:nvSpPr>
        <dsp:cNvPr id="0" name=""/>
        <dsp:cNvSpPr/>
      </dsp:nvSpPr>
      <dsp:spPr>
        <a:xfrm>
          <a:off x="657613" y="1053421"/>
          <a:ext cx="1140498" cy="7200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8000" r="-8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14A29-ECC8-430C-855B-5467D4278E23}">
      <dsp:nvSpPr>
        <dsp:cNvPr id="0" name=""/>
        <dsp:cNvSpPr/>
      </dsp:nvSpPr>
      <dsp:spPr>
        <a:xfrm rot="16200000">
          <a:off x="558188" y="1114608"/>
          <a:ext cx="2078891" cy="1760018"/>
        </a:xfrm>
        <a:prstGeom prst="swooshArrow">
          <a:avLst>
            <a:gd name="adj1" fmla="val 16310"/>
            <a:gd name="adj2" fmla="val 3137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D00D6-BA75-4886-8FB3-E9DD0FF85244}">
      <dsp:nvSpPr>
        <dsp:cNvPr id="0" name=""/>
        <dsp:cNvSpPr/>
      </dsp:nvSpPr>
      <dsp:spPr>
        <a:xfrm>
          <a:off x="1740026" y="771901"/>
          <a:ext cx="1207688" cy="47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2018 год 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740026" y="771901"/>
        <a:ext cx="1207688" cy="474767"/>
      </dsp:txXfrm>
    </dsp:sp>
    <dsp:sp modelId="{E4AEE629-09FE-404E-AB1A-DD636A528136}">
      <dsp:nvSpPr>
        <dsp:cNvPr id="0" name=""/>
        <dsp:cNvSpPr/>
      </dsp:nvSpPr>
      <dsp:spPr>
        <a:xfrm>
          <a:off x="363906" y="2235490"/>
          <a:ext cx="1632012" cy="47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год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3906" y="2235490"/>
        <a:ext cx="1632012" cy="474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6F91D-5D34-479E-9562-5863B8C9850E}">
      <dsp:nvSpPr>
        <dsp:cNvPr id="0" name=""/>
        <dsp:cNvSpPr/>
      </dsp:nvSpPr>
      <dsp:spPr>
        <a:xfrm rot="21300000">
          <a:off x="15218" y="1926557"/>
          <a:ext cx="2705867" cy="467361"/>
        </a:xfrm>
        <a:prstGeom prst="mathMinus">
          <a:avLst/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8FA3E-8818-412F-A82C-DB4BEBCEA6B0}">
      <dsp:nvSpPr>
        <dsp:cNvPr id="0" name=""/>
        <dsp:cNvSpPr/>
      </dsp:nvSpPr>
      <dsp:spPr>
        <a:xfrm>
          <a:off x="374556" y="849385"/>
          <a:ext cx="958488" cy="1278707"/>
        </a:xfrm>
        <a:prstGeom prst="downArrow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F7051-BF37-4753-B656-1963D69592F9}">
      <dsp:nvSpPr>
        <dsp:cNvPr id="0" name=""/>
        <dsp:cNvSpPr/>
      </dsp:nvSpPr>
      <dsp:spPr>
        <a:xfrm>
          <a:off x="1505409" y="1185226"/>
          <a:ext cx="1213631" cy="475946"/>
        </a:xfrm>
        <a:prstGeom prst="rect">
          <a:avLst/>
        </a:prstGeom>
        <a:solidFill>
          <a:srgbClr val="CAF278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2018 год</a:t>
          </a:r>
          <a:endParaRPr lang="ru-RU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505409" y="1185226"/>
        <a:ext cx="1213631" cy="475946"/>
      </dsp:txXfrm>
    </dsp:sp>
    <dsp:sp modelId="{9FA7BB9D-AFF7-40EE-8FC7-03605B5AEEDB}">
      <dsp:nvSpPr>
        <dsp:cNvPr id="0" name=""/>
        <dsp:cNvSpPr/>
      </dsp:nvSpPr>
      <dsp:spPr>
        <a:xfrm rot="10800000">
          <a:off x="1672519" y="2419053"/>
          <a:ext cx="871786" cy="1088020"/>
        </a:xfrm>
        <a:prstGeom prst="upArrow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493CD-071A-45F4-9705-74996731BA68}">
      <dsp:nvSpPr>
        <dsp:cNvPr id="0" name=""/>
        <dsp:cNvSpPr/>
      </dsp:nvSpPr>
      <dsp:spPr>
        <a:xfrm>
          <a:off x="410445" y="2034102"/>
          <a:ext cx="875617" cy="147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410445" y="2034102"/>
        <a:ext cx="875617" cy="1472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BFB50-5C9B-4365-B27A-D6C90F2420C5}">
      <dsp:nvSpPr>
        <dsp:cNvPr id="0" name=""/>
        <dsp:cNvSpPr/>
      </dsp:nvSpPr>
      <dsp:spPr>
        <a:xfrm rot="5400000">
          <a:off x="-231208" y="241628"/>
          <a:ext cx="1541389" cy="1078972"/>
        </a:xfrm>
        <a:prstGeom prst="chevron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Промышленное производство</a:t>
          </a:r>
          <a:endParaRPr lang="ru-RU" sz="11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549905"/>
        <a:ext cx="1078972" cy="462417"/>
      </dsp:txXfrm>
    </dsp:sp>
    <dsp:sp modelId="{5AF7A4BC-EC2D-46D4-A8AB-81E3CEB24DF5}">
      <dsp:nvSpPr>
        <dsp:cNvPr id="0" name=""/>
        <dsp:cNvSpPr/>
      </dsp:nvSpPr>
      <dsp:spPr>
        <a:xfrm rot="5400000">
          <a:off x="4407283" y="-3125681"/>
          <a:ext cx="592816" cy="734596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Отгружено </a:t>
          </a: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товаров собственного </a:t>
          </a: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производства </a:t>
          </a: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к уровню 2018 года на 0,8% больше.</a:t>
          </a:r>
          <a:endParaRPr lang="ru-RU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030710" y="279831"/>
        <a:ext cx="7317024" cy="534938"/>
      </dsp:txXfrm>
    </dsp:sp>
    <dsp:sp modelId="{5D07E2F2-2D52-47DE-817A-76C7C6A244FC}">
      <dsp:nvSpPr>
        <dsp:cNvPr id="0" name=""/>
        <dsp:cNvSpPr/>
      </dsp:nvSpPr>
      <dsp:spPr>
        <a:xfrm rot="5400000">
          <a:off x="-231208" y="1761531"/>
          <a:ext cx="1541389" cy="1078972"/>
        </a:xfrm>
        <a:prstGeom prst="chevron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Сельское хозяйство</a:t>
          </a:r>
          <a:endParaRPr lang="ru-RU" sz="11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2069808"/>
        <a:ext cx="1078972" cy="462417"/>
      </dsp:txXfrm>
    </dsp:sp>
    <dsp:sp modelId="{FA405CF2-6246-41A5-BD72-BB3AFB8F3064}">
      <dsp:nvSpPr>
        <dsp:cNvPr id="0" name=""/>
        <dsp:cNvSpPr/>
      </dsp:nvSpPr>
      <dsp:spPr>
        <a:xfrm rot="5400000">
          <a:off x="4132166" y="-1641706"/>
          <a:ext cx="1239575" cy="734596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 состоянию на 01 января 2020 года в хозяйствах всех категорий поголовье крупного рогатого скота составило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511 голов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что ниже, чем на аналогичную дату прошлого года на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1,2%,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поголовье  коров уменьшилось на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1,9%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составило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255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голов. Поголовье свиней уменьшилось на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35,8%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составило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487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голов. На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33,2% уменьшились поголовье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овец и коз и составило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322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головы.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В хозяйствах всех категориях производство яиц составило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1789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тыс. штук и снизилось по сравнению с прошлым годом на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12,9%.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Производство мяса в живом весе,  в сравнении с соответствующим периодом прошлого года, уменьшилось на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9,2%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составило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267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тонны. 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078973" y="1471998"/>
        <a:ext cx="7285452" cy="1118553"/>
      </dsp:txXfrm>
    </dsp:sp>
    <dsp:sp modelId="{CCF82D09-1372-4F0F-B5B3-E4AC57C0B6EE}">
      <dsp:nvSpPr>
        <dsp:cNvPr id="0" name=""/>
        <dsp:cNvSpPr/>
      </dsp:nvSpPr>
      <dsp:spPr>
        <a:xfrm rot="5400000">
          <a:off x="-231208" y="3162599"/>
          <a:ext cx="1541389" cy="1078972"/>
        </a:xfrm>
        <a:prstGeom prst="chevron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Розничная торговля и общественное питание, оказание платных услуг населению</a:t>
          </a:r>
          <a:endParaRPr lang="ru-RU" sz="10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3470876"/>
        <a:ext cx="1078972" cy="462417"/>
      </dsp:txXfrm>
    </dsp:sp>
    <dsp:sp modelId="{19EF03AA-1285-42C8-9FA7-1831C51C517F}">
      <dsp:nvSpPr>
        <dsp:cNvPr id="0" name=""/>
        <dsp:cNvSpPr/>
      </dsp:nvSpPr>
      <dsp:spPr>
        <a:xfrm rot="5400000">
          <a:off x="4250739" y="-240374"/>
          <a:ext cx="1002430" cy="734596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год оборот общественного питания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увеличился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 сравнению с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2018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годом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 2,5 раза, 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 сопоставимых ценах составил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3,8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2019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год населению Дальнереченского муниципального района оказаны платные услуги на сумму 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4,7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млн. рублей, что на 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32,9% 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меньше прошлого года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078973" y="2980327"/>
        <a:ext cx="7297028" cy="904560"/>
      </dsp:txXfrm>
    </dsp:sp>
    <dsp:sp modelId="{EE27BE65-B5E2-493D-AE4D-D0678CE3773E}">
      <dsp:nvSpPr>
        <dsp:cNvPr id="0" name=""/>
        <dsp:cNvSpPr/>
      </dsp:nvSpPr>
      <dsp:spPr>
        <a:xfrm rot="5400000">
          <a:off x="-231208" y="4563668"/>
          <a:ext cx="1541389" cy="1078972"/>
        </a:xfrm>
        <a:prstGeom prst="chevron">
          <a:avLst/>
        </a:prstGeom>
        <a:solidFill>
          <a:srgbClr val="99CC00">
            <a:alpha val="89804"/>
          </a:srgb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4871945"/>
        <a:ext cx="1078972" cy="462417"/>
      </dsp:txXfrm>
    </dsp:sp>
    <dsp:sp modelId="{30724993-7F0F-48FA-8BAA-AC4CB6CF08B1}">
      <dsp:nvSpPr>
        <dsp:cNvPr id="0" name=""/>
        <dsp:cNvSpPr/>
      </dsp:nvSpPr>
      <dsp:spPr>
        <a:xfrm rot="5400000">
          <a:off x="4251002" y="1171380"/>
          <a:ext cx="1001903" cy="7345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 введено в действие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1013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квадратный метр общей площади индивидуальных  жилых домов, что больше, чем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2,8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раза.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78973" y="4392319"/>
        <a:ext cx="7297054" cy="904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600E28C-268F-4563-A562-0EC9C52DD9E3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06C0374-9DD3-4DB0-AD55-F54A9F2ED3A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865CEE-97FA-4129-A441-8CD87348396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63971DD-0496-4455-A6BB-6847FDDD23B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1.9.20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04E99E-750E-46FD-84A6-0085616AA52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D3A076B-6A85-4430-A348-604B4EB7361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1.9.20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668CF3-E08D-4DBB-BF52-5437E533CEE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chart" Target="../charts/chart15.xml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wmf"/><Relationship Id="rId9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diagramData" Target="../diagrams/data3.xml"/><Relationship Id="rId12" Type="http://schemas.openxmlformats.org/officeDocument/2006/relationships/diagramLayout" Target="../diagrams/layout3.xml"/><Relationship Id="rId13" Type="http://schemas.openxmlformats.org/officeDocument/2006/relationships/diagramQuickStyle" Target="../diagrams/quickStyle3.xml"/><Relationship Id="rId14" Type="http://schemas.openxmlformats.org/officeDocument/2006/relationships/diagramColors" Target="../diagrams/colors3.xml"/><Relationship Id="rId15" Type="http://schemas.microsoft.com/office/2007/relationships/diagramDrawing" Target="../diagrams/drawing3.xml"/><Relationship Id="rId16" Type="http://schemas.openxmlformats.org/officeDocument/2006/relationships/diagramData" Target="../diagrams/data4.xml"/><Relationship Id="rId17" Type="http://schemas.openxmlformats.org/officeDocument/2006/relationships/diagramLayout" Target="../diagrams/layout4.xml"/><Relationship Id="rId18" Type="http://schemas.openxmlformats.org/officeDocument/2006/relationships/diagramQuickStyle" Target="../diagrams/quickStyle4.xml"/><Relationship Id="rId19" Type="http://schemas.openxmlformats.org/officeDocument/2006/relationships/diagramColors" Target="../diagrams/colors4.xml"/><Relationship Id="rId20" Type="http://schemas.microsoft.com/office/2007/relationships/diagramDrawing" Target="../diagrams/drawing4.xml"/><Relationship Id="rId21" Type="http://schemas.openxmlformats.org/officeDocument/2006/relationships/diagramData" Target="../diagrams/data5.xml"/><Relationship Id="rId22" Type="http://schemas.openxmlformats.org/officeDocument/2006/relationships/diagramLayout" Target="../diagrams/layout5.xml"/><Relationship Id="rId23" Type="http://schemas.openxmlformats.org/officeDocument/2006/relationships/diagramQuickStyle" Target="../diagrams/quickStyle5.xml"/><Relationship Id="rId24" Type="http://schemas.openxmlformats.org/officeDocument/2006/relationships/diagramColors" Target="../diagrams/colors5.xml"/><Relationship Id="rId25" Type="http://schemas.microsoft.com/office/2007/relationships/diagramDrawing" Target="../diagrams/drawing5.xml"/><Relationship Id="rId2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27640" y="188640"/>
            <a:ext cx="676836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5500" spc="-1" strike="noStrike">
                <a:solidFill>
                  <a:srgbClr val="000000"/>
                </a:solidFill>
                <a:latin typeface="Calibri"/>
              </a:rPr>
              <a:t>Бюджет для граждан</a:t>
            </a:r>
            <a:endParaRPr b="0" lang="ru-RU" sz="5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160360" y="764640"/>
            <a:ext cx="7632360" cy="480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</a:rPr>
              <a:t>Исполнение бюджета Дальнереченского муниципального района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</a:rPr>
              <a:t>за 2019 год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26" name="Рисунок 4" descr=""/>
          <p:cNvPicPr/>
          <p:nvPr/>
        </p:nvPicPr>
        <p:blipFill>
          <a:blip r:embed="rId1"/>
          <a:stretch/>
        </p:blipFill>
        <p:spPr>
          <a:xfrm>
            <a:off x="179640" y="3861000"/>
            <a:ext cx="4032000" cy="277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67640" y="188640"/>
            <a:ext cx="7704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характеристики бюджета Дальнереченского муниципального района за 2019 год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69" name="Table 2"/>
          <p:cNvGraphicFramePr/>
          <p:nvPr/>
        </p:nvGraphicFramePr>
        <p:xfrm>
          <a:off x="467640" y="1052640"/>
          <a:ext cx="8352720" cy="5002560"/>
        </p:xfrm>
        <a:graphic>
          <a:graphicData uri="http://schemas.openxmlformats.org/drawingml/2006/table">
            <a:tbl>
              <a:tblPr/>
              <a:tblGrid>
                <a:gridCol w="1863000"/>
                <a:gridCol w="915480"/>
                <a:gridCol w="1011960"/>
                <a:gridCol w="979560"/>
                <a:gridCol w="947520"/>
                <a:gridCol w="867240"/>
                <a:gridCol w="867240"/>
                <a:gridCol w="900720"/>
              </a:tblGrid>
              <a:tr h="167760">
                <a:tc rowSpan="2">
                  <a:txBody>
                    <a:bodyPr lIns="61920" rIns="6192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Исполнение 2018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61920" rIns="6192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2019год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Рост (снижение) 2019 г. к 2018 г (%)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изменение первоначального плана %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2019 (отчет) к 2019 (уточненному план)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218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первоначальный план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уточненный план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исполнение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18288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ДОХОДЫ - ВСЕГО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340627,98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400093,20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454963,98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427959,96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25,64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13,71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94,06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88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в том числе: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101558,33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108795,05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110256,29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114087,72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12,34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103,48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безвозмездные поступления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239069,65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291298,15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344707,69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313872,24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31,29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18,34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91,05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044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в том числе: дотация на выравнивание бюджетной обеспеченности муниципального района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65519,42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109176,55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109176,55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109176,55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66,63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296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Дотации бюджетам  на поддержку мер по обеспечению сбалансированности бюджетов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14948,00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350,00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3096,00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-79,29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884,57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88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РАСХОДЫ – ВСЕГО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345600,38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400093,20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464694,33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425564,08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23,14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16,15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91,58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1920" rIns="6192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Д Е Ф И Ц И Т (-)( ПРОФИЦИТ (+))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-4972,40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-11570,34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-+2395,88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70440" y="332640"/>
            <a:ext cx="8115120" cy="165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Структура доходной части бюджета 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Дальнереченского муниципального района 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за 2019 год</a:t>
            </a:r>
            <a:endParaRPr b="0" lang="ru-RU" sz="3000" spc="-1" strike="noStrike">
              <a:latin typeface="Arial"/>
            </a:endParaRPr>
          </a:p>
        </p:txBody>
      </p:sp>
      <p:graphicFrame>
        <p:nvGraphicFramePr>
          <p:cNvPr id="171" name="Диаграмма 2"/>
          <p:cNvGraphicFramePr/>
          <p:nvPr/>
        </p:nvGraphicFramePr>
        <p:xfrm>
          <a:off x="827640" y="2205000"/>
          <a:ext cx="4680000" cy="41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2" name="CustomShape 2"/>
          <p:cNvSpPr/>
          <p:nvPr/>
        </p:nvSpPr>
        <p:spPr>
          <a:xfrm>
            <a:off x="1043640" y="4005000"/>
            <a:ext cx="172800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b="0" lang="ru-RU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99253,61 тыс. руб</a:t>
            </a:r>
            <a:r>
              <a:rPr b="0" lang="ru-RU" sz="1300" spc="-1" strike="noStrike">
                <a:solidFill>
                  <a:srgbClr val="002060"/>
                </a:solidFill>
                <a:latin typeface="Times New Roman"/>
              </a:rPr>
              <a:t>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3204000" y="2085120"/>
            <a:ext cx="2448000" cy="5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Безвозмездные поступления 313872,24 тыс. руб</a:t>
            </a:r>
            <a:r>
              <a:rPr b="0" lang="ru-RU" sz="1800" spc="-1" strike="noStrike">
                <a:solidFill>
                  <a:srgbClr val="00206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4" name="Рисунок 6" descr=""/>
          <p:cNvPicPr/>
          <p:nvPr/>
        </p:nvPicPr>
        <p:blipFill>
          <a:blip r:embed="rId2"/>
          <a:stretch/>
        </p:blipFill>
        <p:spPr>
          <a:xfrm>
            <a:off x="5940000" y="3257640"/>
            <a:ext cx="2952000" cy="36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907640" y="260640"/>
            <a:ext cx="6336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Исполнение основных доходных источников за 2019 год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76" name="Table 2"/>
          <p:cNvGraphicFramePr/>
          <p:nvPr/>
        </p:nvGraphicFramePr>
        <p:xfrm>
          <a:off x="395640" y="1263240"/>
          <a:ext cx="8496720" cy="5472360"/>
        </p:xfrm>
        <a:graphic>
          <a:graphicData uri="http://schemas.openxmlformats.org/drawingml/2006/table">
            <a:tbl>
              <a:tblPr/>
              <a:tblGrid>
                <a:gridCol w="4680360"/>
                <a:gridCol w="936000"/>
                <a:gridCol w="864000"/>
                <a:gridCol w="1008000"/>
                <a:gridCol w="1008360"/>
              </a:tblGrid>
              <a:tr h="464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2018г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2019г.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       2019г.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уточненному бюджету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   всего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80873,56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97463,13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99253,61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101,84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63878,71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84107,00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85867,74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102,09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14066,40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10440,53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10396,98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2222,88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2148,00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2157,94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100,46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333,43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603,75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107,05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Патент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-1,25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341,34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229,80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114,90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налоги (перерасчет по отмененным платежам, сборам)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-1,35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20684,77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12793,16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14834,11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115,95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Арендная плата за земли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10544,55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9811,00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11562,04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117,85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1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имущества, находящегося в муниципальной собственности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2983,24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1653,60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1703,73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103,03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165,18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101,40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-73,70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-72,68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затрат государства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146,43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197,06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605,12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307,07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имущества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5018,85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386,75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157,35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113,94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Штрафные санкции, возмещение ущерба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1409,89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872,00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864,95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11394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 неналоговые доходы  местных бюджетов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9,38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-9,38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ПЕРЕЧИСЛЕНИЯ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239069,65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344707,69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313872,24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91,05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от других бюджетов бюджетной системы Российской Федерации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80467,42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109526,55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112272,55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102,51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1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субъектов Российской Федерации и муниципальных образований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23411,29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39071,93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28782,86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73,67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1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135041,12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192568,29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169643,37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191,54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3540,92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3540,92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1760">
                <a:tc>
                  <a:txBody>
                    <a:bodyPr lIns="6840" rIns="684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-41,72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-367,46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94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340627,98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454963,98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427959,96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177" name="Picture 4" descr=""/>
          <p:cNvPicPr/>
          <p:nvPr/>
        </p:nvPicPr>
        <p:blipFill>
          <a:blip r:embed="rId1"/>
          <a:stretch/>
        </p:blipFill>
        <p:spPr>
          <a:xfrm>
            <a:off x="467640" y="116640"/>
            <a:ext cx="1439640" cy="1118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187640" y="123840"/>
            <a:ext cx="684036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Структура налоговых и неналоговых доходов за 2019 год</a:t>
            </a:r>
            <a:endParaRPr b="0" lang="ru-RU" sz="3000" spc="-1" strike="noStrike">
              <a:latin typeface="Arial"/>
            </a:endParaRPr>
          </a:p>
        </p:txBody>
      </p:sp>
      <p:graphicFrame>
        <p:nvGraphicFramePr>
          <p:cNvPr id="179" name="Диаграмма 2"/>
          <p:cNvGraphicFramePr/>
          <p:nvPr/>
        </p:nvGraphicFramePr>
        <p:xfrm>
          <a:off x="323640" y="1397160"/>
          <a:ext cx="8496720" cy="527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043640" y="404640"/>
            <a:ext cx="7560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СРАВНИТЕЛЬНЫЙ АНАЛИЗ ПОСТУПЛЕНИЙ ДОХОДОВ БЮДЖЕТА ДАЛЬНЕРЕЧЕНСКОГО МУНИЦИПАЛЬНОГО РАЙОНА ЗА 2018, 2019 ГОДЫ.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81" name="Диаграмма 2"/>
          <p:cNvGraphicFramePr/>
          <p:nvPr/>
        </p:nvGraphicFramePr>
        <p:xfrm>
          <a:off x="1403640" y="1556640"/>
          <a:ext cx="698436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2" name="CustomShape 2"/>
          <p:cNvSpPr/>
          <p:nvPr/>
        </p:nvSpPr>
        <p:spPr>
          <a:xfrm>
            <a:off x="755640" y="4725000"/>
            <a:ext cx="7632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Бюджет Дальнереченского муниципального района за 2019 год по доходам составил 427 959,96 тыс. рублей. По сравнению с 2018 годом доходы увеличены на   87331,98 тыс. рублей или на 25,64%. Увеличение произошло за счет роста налоговых доходов на 22,73%, безвозмездных поступлений на 31,29%. Снижение по неналоговым доходам составило 28,28%.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95640" y="260640"/>
            <a:ext cx="8064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Межбюджетные трансферты (безвозмездные поступления)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4" name="Line 2"/>
          <p:cNvSpPr/>
          <p:nvPr/>
        </p:nvSpPr>
        <p:spPr>
          <a:xfrm>
            <a:off x="395280" y="660600"/>
            <a:ext cx="8353080" cy="0"/>
          </a:xfrm>
          <a:prstGeom prst="line">
            <a:avLst/>
          </a:prstGeom>
          <a:ln>
            <a:solidFill>
              <a:srgbClr val="a2151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Line 3"/>
          <p:cNvSpPr/>
          <p:nvPr/>
        </p:nvSpPr>
        <p:spPr>
          <a:xfrm>
            <a:off x="395280" y="784440"/>
            <a:ext cx="8353080" cy="0"/>
          </a:xfrm>
          <a:prstGeom prst="line">
            <a:avLst/>
          </a:prstGeom>
          <a:ln>
            <a:solidFill>
              <a:srgbClr val="a2151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4"/>
          <p:cNvSpPr/>
          <p:nvPr/>
        </p:nvSpPr>
        <p:spPr>
          <a:xfrm>
            <a:off x="287640" y="794880"/>
            <a:ext cx="8568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6166080" y="1758600"/>
            <a:ext cx="2304000" cy="129564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Формы межбюджетных трансфертов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434880" y="1664640"/>
            <a:ext cx="2229480" cy="1944000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2555640" y="3933000"/>
            <a:ext cx="2235240" cy="2808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Субвенция – бюджетные средства, предоставляемые бюджету другого уровня  бюджетной системы РФ  на безвозмездной и 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7308360" y="3933000"/>
            <a:ext cx="1583640" cy="2808000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Иные межбюджетные трансферты переданные бюджету района (поселения) на осуществление части полномочий по решению вопросов местного значения в соответствии с заключенными соглашениями.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>
            <a:off x="5004000" y="4272120"/>
            <a:ext cx="2016000" cy="2304000"/>
          </a:xfrm>
          <a:prstGeom prst="rect">
            <a:avLst/>
          </a:prstGeom>
          <a:solidFill>
            <a:srgbClr val="e02cd3"/>
          </a:solidFill>
          <a:ln>
            <a:solidFill>
              <a:srgbClr val="ff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Субсидия – бюджетные средства, предоставляемые бюджету другого уровня 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 местного значения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2" name="CustomShape 10"/>
          <p:cNvSpPr/>
          <p:nvPr/>
        </p:nvSpPr>
        <p:spPr>
          <a:xfrm rot="4396200">
            <a:off x="3344400" y="2213640"/>
            <a:ext cx="2736720" cy="168084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4c600"/>
          </a:solidFill>
          <a:ln w="15840">
            <a:solidFill>
              <a:srgbClr val="ffffff"/>
            </a:solidFill>
            <a:round/>
          </a:ln>
          <a:scene3d>
            <a:camera prst="orthographicFront">
              <a:rot lat="21467381" lon="10361301" rev="7940816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</p:sp>
      <p:sp>
        <p:nvSpPr>
          <p:cNvPr id="193" name="CustomShape 11"/>
          <p:cNvSpPr/>
          <p:nvPr/>
        </p:nvSpPr>
        <p:spPr>
          <a:xfrm rot="4396200">
            <a:off x="5561280" y="3071520"/>
            <a:ext cx="901080" cy="116388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70ac2e"/>
          </a:solidFill>
          <a:ln>
            <a:round/>
          </a:ln>
          <a:scene3d>
            <a:camera prst="orthographicFront">
              <a:rot lat="21599969" lon="9599954" rev="10799999"/>
            </a:camera>
            <a:lightRig dir="t" rig="threeP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4" name="CustomShape 12"/>
          <p:cNvSpPr/>
          <p:nvPr/>
        </p:nvSpPr>
        <p:spPr>
          <a:xfrm rot="4396200">
            <a:off x="7938000" y="2668680"/>
            <a:ext cx="969840" cy="121356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70ac2e"/>
          </a:solidFill>
          <a:ln w="15840">
            <a:solidFill>
              <a:schemeClr val="accent3">
                <a:lumMod val="50000"/>
              </a:schemeClr>
            </a:solidFill>
            <a:round/>
          </a:ln>
          <a:scene3d>
            <a:camera prst="orthographicFront">
              <a:rot lat="899991" lon="0" rev="17100000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</p:sp>
      <p:pic>
        <p:nvPicPr>
          <p:cNvPr id="195" name="Рисунок 27" descr=""/>
          <p:cNvPicPr/>
          <p:nvPr/>
        </p:nvPicPr>
        <p:blipFill>
          <a:blip r:embed="rId1"/>
          <a:stretch/>
        </p:blipFill>
        <p:spPr>
          <a:xfrm>
            <a:off x="200520" y="4339440"/>
            <a:ext cx="2138760" cy="1948320"/>
          </a:xfrm>
          <a:prstGeom prst="rect">
            <a:avLst/>
          </a:prstGeom>
          <a:ln>
            <a:noFill/>
          </a:ln>
        </p:spPr>
      </p:pic>
      <p:sp>
        <p:nvSpPr>
          <p:cNvPr id="196" name="CustomShape 13"/>
          <p:cNvSpPr/>
          <p:nvPr/>
        </p:nvSpPr>
        <p:spPr>
          <a:xfrm rot="4396200">
            <a:off x="3214440" y="640440"/>
            <a:ext cx="2194560" cy="300780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70ac2e"/>
          </a:solidFill>
          <a:ln w="15840">
            <a:solidFill>
              <a:schemeClr val="accent3">
                <a:lumMod val="50000"/>
              </a:schemeClr>
            </a:solidFill>
            <a:round/>
          </a:ln>
          <a:scene3d>
            <a:camera prst="orthographicFront">
              <a:rot lat="1956867" lon="11308072" rev="7737402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434240" y="56880"/>
            <a:ext cx="568836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Структура трансфертов, 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поступивших в бюджет района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539640" y="2923920"/>
            <a:ext cx="3960000" cy="381600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951840" y="3292200"/>
            <a:ext cx="3259440" cy="3081600"/>
          </a:xfrm>
          <a:prstGeom prst="ellipse">
            <a:avLst/>
          </a:prstGeom>
          <a:solidFill>
            <a:schemeClr val="accent2"/>
          </a:solidFill>
          <a:ln w="15840">
            <a:solidFill>
              <a:srgbClr val="a9a9a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3"/>
          <p:cNvSpPr/>
          <p:nvPr/>
        </p:nvSpPr>
        <p:spPr>
          <a:xfrm>
            <a:off x="1403640" y="3728520"/>
            <a:ext cx="2304000" cy="2217600"/>
          </a:xfrm>
          <a:prstGeom prst="ellipse">
            <a:avLst/>
          </a:prstGeom>
          <a:solidFill>
            <a:schemeClr val="accent4"/>
          </a:solidFill>
          <a:ln w="15840">
            <a:solidFill>
              <a:srgbClr val="a9a9a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Picture 2" descr=""/>
          <p:cNvPicPr/>
          <p:nvPr/>
        </p:nvPicPr>
        <p:blipFill>
          <a:blip r:embed="rId2"/>
          <a:stretch/>
        </p:blipFill>
        <p:spPr>
          <a:xfrm>
            <a:off x="703080" y="1235520"/>
            <a:ext cx="3364560" cy="2302560"/>
          </a:xfrm>
          <a:prstGeom prst="rect">
            <a:avLst/>
          </a:prstGeom>
          <a:ln>
            <a:noFill/>
          </a:ln>
        </p:spPr>
      </p:pic>
      <p:sp>
        <p:nvSpPr>
          <p:cNvPr id="202" name="CustomShape 4"/>
          <p:cNvSpPr/>
          <p:nvPr/>
        </p:nvSpPr>
        <p:spPr>
          <a:xfrm>
            <a:off x="5335560" y="1441080"/>
            <a:ext cx="30405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Субсидии бюджетам бюджетной системы Российской федерации (межбюджетные субсидии –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28782,86 тыс. рублей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5364000" y="2452680"/>
            <a:ext cx="3528000" cy="167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12600" tIns="12600" bIns="12600" anchor="ctr">
            <a:noAutofit/>
          </a:bodyPr>
          <a:p>
            <a:pPr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Дотации бюджетам муниципальных районов – 112272,55 тыс. рублей в т.ч.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spcAft>
                <a:spcPts val="490"/>
              </a:spcAft>
              <a:buClr>
                <a:srgbClr val="000000"/>
              </a:buClr>
              <a:buFont typeface="StarSymbol"/>
              <a:buChar char="-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на выравнивание бюджетной обеспеченности – 109176,55 тыс. рублей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spcAft>
                <a:spcPts val="490"/>
              </a:spcAft>
              <a:buClr>
                <a:srgbClr val="000000"/>
              </a:buClr>
              <a:buFont typeface="StarSymbol"/>
              <a:buChar char="-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на поддержку мер по обеспеченности сбалансированности бюджетов – 3096,00 тыс. рублей</a:t>
            </a:r>
            <a:r>
              <a:rPr b="1" lang="ru-RU" sz="14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5430600" y="4163760"/>
            <a:ext cx="304272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12600" tIns="12600" bIns="12600" anchor="ctr">
            <a:noAutofit/>
          </a:bodyPr>
          <a:p>
            <a:pPr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Субвенции бюджетам бюджетной системы Российской Федерации –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169643,37 тыс. рублей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 flipH="1">
            <a:off x="3103200" y="1918080"/>
            <a:ext cx="2232000" cy="242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8"/>
          <p:cNvSpPr/>
          <p:nvPr/>
        </p:nvSpPr>
        <p:spPr>
          <a:xfrm flipH="1">
            <a:off x="3887280" y="3292200"/>
            <a:ext cx="1475640" cy="91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9"/>
          <p:cNvSpPr/>
          <p:nvPr/>
        </p:nvSpPr>
        <p:spPr>
          <a:xfrm flipH="1" flipV="1">
            <a:off x="4277880" y="4523040"/>
            <a:ext cx="1151640" cy="6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0"/>
          <p:cNvSpPr/>
          <p:nvPr/>
        </p:nvSpPr>
        <p:spPr>
          <a:xfrm>
            <a:off x="5364000" y="5013360"/>
            <a:ext cx="3528000" cy="243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Иные межбюджетные трансферты-3540,92 тыс. рублей, в т. ч. 285,16 т. р на осуществление полномочий по решению вопросов местного значения в соответствии с заключенными соглашениями; 3255,76 т. р. на грант в целях поощрения за достигнутые результаты в работе по повышению качества управления бюджетным процессом Дальнереченским муниципальным районом.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9" name="CustomShape 11"/>
          <p:cNvSpPr/>
          <p:nvPr/>
        </p:nvSpPr>
        <p:spPr>
          <a:xfrm>
            <a:off x="1907640" y="4212000"/>
            <a:ext cx="1295640" cy="123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12"/>
          <p:cNvSpPr/>
          <p:nvPr/>
        </p:nvSpPr>
        <p:spPr>
          <a:xfrm flipH="1" flipV="1">
            <a:off x="2771280" y="5012640"/>
            <a:ext cx="2592000" cy="123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37480" y="1159560"/>
            <a:ext cx="849672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Расходы бюджета - это средства, выплачиваемые из бюджета на реализацию расходных обязательств Дальнереченского муниципального района,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537480" y="2247480"/>
            <a:ext cx="8701920" cy="268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1080" rIns="91080">
            <a:spAutoFit/>
          </a:bodyPr>
          <a:p>
            <a:pPr marL="342360" indent="-34200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>
                <a:solidFill>
                  <a:srgbClr val="ab5107"/>
                </a:solidFill>
                <a:latin typeface="Times New Roman"/>
              </a:rPr>
              <a:t>На какие цели расходуются средства бюджета?</a:t>
            </a:r>
            <a:endParaRPr b="0" lang="ru-RU" sz="3200" spc="-1" strike="noStrike">
              <a:latin typeface="Arial"/>
            </a:endParaRPr>
          </a:p>
          <a:p>
            <a:pPr marL="342360" indent="-342000">
              <a:lnSpc>
                <a:spcPct val="100000"/>
              </a:lnSpc>
              <a:spcBef>
                <a:spcPts val="320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функционирование учреждений социальной сферы (образования, культуры и др.) и органов местного самоуправления;</a:t>
            </a:r>
            <a:endParaRPr b="0" lang="ru-RU" sz="1600" spc="-1" strike="noStrike">
              <a:latin typeface="Arial"/>
            </a:endParaRPr>
          </a:p>
          <a:p>
            <a:pPr marL="342360" indent="-342000">
              <a:lnSpc>
                <a:spcPct val="100000"/>
              </a:lnSpc>
              <a:spcBef>
                <a:spcPts val="320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социальную поддержку населения, развитие физкультуры и спорта;</a:t>
            </a:r>
            <a:endParaRPr b="0" lang="ru-RU" sz="1600" spc="-1" strike="noStrike">
              <a:latin typeface="Arial"/>
            </a:endParaRPr>
          </a:p>
          <a:p>
            <a:pPr marL="342360" indent="-342000">
              <a:lnSpc>
                <a:spcPct val="100000"/>
              </a:lnSpc>
              <a:spcBef>
                <a:spcPts val="320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дорожное хозяйство (дорожные фонды) и жилищно-коммунального хозяйство;</a:t>
            </a:r>
            <a:endParaRPr b="0" lang="ru-RU" sz="1600" spc="-1" strike="noStrike">
              <a:latin typeface="Arial"/>
            </a:endParaRPr>
          </a:p>
          <a:p>
            <a:pPr marL="342360" indent="-342000">
              <a:lnSpc>
                <a:spcPct val="100000"/>
              </a:lnSpc>
              <a:spcBef>
                <a:spcPts val="320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другие государственные нужды (межбюджетные трансферты передаваемые бюджетам поселений и т.д.)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13" name="Picture 4" descr=""/>
          <p:cNvPicPr/>
          <p:nvPr/>
        </p:nvPicPr>
        <p:blipFill>
          <a:blip r:embed="rId1"/>
          <a:stretch/>
        </p:blipFill>
        <p:spPr>
          <a:xfrm>
            <a:off x="395640" y="5418720"/>
            <a:ext cx="989640" cy="874440"/>
          </a:xfrm>
          <a:prstGeom prst="rect">
            <a:avLst/>
          </a:prstGeom>
          <a:ln w="9360">
            <a:noFill/>
          </a:ln>
        </p:spPr>
      </p:pic>
      <p:pic>
        <p:nvPicPr>
          <p:cNvPr id="214" name="Picture 12" descr=""/>
          <p:cNvPicPr/>
          <p:nvPr/>
        </p:nvPicPr>
        <p:blipFill>
          <a:blip r:embed="rId2"/>
          <a:stretch/>
        </p:blipFill>
        <p:spPr>
          <a:xfrm>
            <a:off x="1763640" y="5466960"/>
            <a:ext cx="1007640" cy="874440"/>
          </a:xfrm>
          <a:prstGeom prst="rect">
            <a:avLst/>
          </a:prstGeom>
          <a:ln w="9360">
            <a:noFill/>
          </a:ln>
        </p:spPr>
      </p:pic>
      <p:pic>
        <p:nvPicPr>
          <p:cNvPr id="215" name="Picture 14" descr=""/>
          <p:cNvPicPr/>
          <p:nvPr/>
        </p:nvPicPr>
        <p:blipFill>
          <a:blip r:embed="rId3"/>
          <a:stretch/>
        </p:blipFill>
        <p:spPr>
          <a:xfrm>
            <a:off x="3278160" y="5447520"/>
            <a:ext cx="1077480" cy="912960"/>
          </a:xfrm>
          <a:prstGeom prst="rect">
            <a:avLst/>
          </a:prstGeom>
          <a:ln w="9360">
            <a:noFill/>
          </a:ln>
        </p:spPr>
      </p:pic>
      <p:pic>
        <p:nvPicPr>
          <p:cNvPr id="216" name="Picture 6" descr=""/>
          <p:cNvPicPr/>
          <p:nvPr/>
        </p:nvPicPr>
        <p:blipFill>
          <a:blip r:embed="rId4"/>
          <a:stretch/>
        </p:blipFill>
        <p:spPr>
          <a:xfrm>
            <a:off x="4919760" y="5447520"/>
            <a:ext cx="1007640" cy="91296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8" descr=""/>
          <p:cNvPicPr/>
          <p:nvPr/>
        </p:nvPicPr>
        <p:blipFill>
          <a:blip r:embed="rId5"/>
          <a:stretch/>
        </p:blipFill>
        <p:spPr>
          <a:xfrm>
            <a:off x="6516360" y="5447520"/>
            <a:ext cx="989640" cy="912960"/>
          </a:xfrm>
          <a:prstGeom prst="rect">
            <a:avLst/>
          </a:prstGeom>
          <a:ln w="9360">
            <a:noFill/>
          </a:ln>
        </p:spPr>
      </p:pic>
      <p:pic>
        <p:nvPicPr>
          <p:cNvPr id="218" name="Picture 10" descr=""/>
          <p:cNvPicPr/>
          <p:nvPr/>
        </p:nvPicPr>
        <p:blipFill>
          <a:blip r:embed="rId6"/>
          <a:stretch/>
        </p:blipFill>
        <p:spPr>
          <a:xfrm>
            <a:off x="7850880" y="5447520"/>
            <a:ext cx="969480" cy="912960"/>
          </a:xfrm>
          <a:prstGeom prst="rect">
            <a:avLst/>
          </a:prstGeom>
          <a:ln w="9360"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136800" y="-1080"/>
            <a:ext cx="771372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2060"/>
                </a:solidFill>
                <a:latin typeface="Times New Roman"/>
              </a:rPr>
              <a:t>Расходы бюджета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6000" y="3501000"/>
            <a:ext cx="8459280" cy="516600"/>
          </a:xfrm>
          <a:prstGeom prst="rect">
            <a:avLst/>
          </a:prstGeom>
          <a:gradFill rotWithShape="0">
            <a:gsLst>
              <a:gs pos="0">
                <a:srgbClr val="be0000"/>
              </a:gs>
              <a:gs pos="100000">
                <a:srgbClr val="f70000"/>
              </a:gs>
            </a:gsLst>
            <a:lin ang="16200000"/>
          </a:gradFill>
          <a:ln w="9360">
            <a:solidFill>
              <a:srgbClr val="f9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14920" y="4437000"/>
            <a:ext cx="4251960" cy="1582200"/>
          </a:xfrm>
          <a:prstGeom prst="rect">
            <a:avLst/>
          </a:prstGeom>
          <a:gradFill rotWithShape="0">
            <a:gsLst>
              <a:gs pos="0">
                <a:srgbClr val="ffffd0"/>
              </a:gs>
              <a:gs pos="100000">
                <a:srgbClr val="ffffed"/>
              </a:gs>
            </a:gsLst>
            <a:lin ang="16200000"/>
          </a:gradFill>
          <a:ln w="9360">
            <a:solidFill>
              <a:srgbClr val="f9f90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Например, в составе раздела «Образование»,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в том числе, выделяются: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3aae"/>
                </a:solidFill>
                <a:latin typeface="Times New Roman"/>
              </a:rPr>
              <a:t>-</a:t>
            </a: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 дошкольное образование;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3aae"/>
              </a:buClr>
              <a:buFont typeface="StarSymbol"/>
              <a:buChar char="-"/>
            </a:pP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 </a:t>
            </a: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общее образование;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3aae"/>
              </a:buClr>
              <a:buFont typeface="StarSymbol"/>
              <a:buChar char="-"/>
            </a:pP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дополнительное образование;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3aae"/>
              </a:buClr>
              <a:buFont typeface="StarSymbol"/>
              <a:buChar char="-"/>
            </a:pP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 </a:t>
            </a: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молодежная политика и оздоровление детей;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3aae"/>
                </a:solidFill>
                <a:latin typeface="Times New Roman"/>
              </a:rPr>
              <a:t>-</a:t>
            </a: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 другие вопросы в области образования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 flipV="1" rot="10800000">
            <a:off x="8847360" y="5867280"/>
            <a:ext cx="4199760" cy="1430280"/>
          </a:xfrm>
          <a:prstGeom prst="rect">
            <a:avLst/>
          </a:prstGeom>
          <a:gradFill rotWithShape="0">
            <a:gsLst>
              <a:gs pos="0">
                <a:srgbClr val="ffffd0"/>
              </a:gs>
              <a:gs pos="100000">
                <a:srgbClr val="ffffed"/>
              </a:gs>
            </a:gsLst>
            <a:lin ang="16200000"/>
          </a:gradFill>
          <a:ln w="9360">
            <a:solidFill>
              <a:srgbClr val="f9f90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3aae"/>
                </a:solidFill>
                <a:latin typeface="Times New Roman"/>
              </a:rPr>
              <a:t>Полный  перечень разделов и подразделов классификации расходов  бюджетов  приведен в статье 21 Бюджетного кодекса Российской      Федерации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3aae"/>
                </a:solidFill>
                <a:latin typeface="Times New Roman"/>
              </a:rPr>
              <a:t>  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176040" y="1254600"/>
            <a:ext cx="8791200" cy="1944360"/>
          </a:xfrm>
          <a:prstGeom prst="rect">
            <a:avLst/>
          </a:prstGeom>
          <a:ln>
            <a:noFill/>
          </a:ln>
        </p:spPr>
      </p:pic>
      <p:sp>
        <p:nvSpPr>
          <p:cNvPr id="224" name="CustomShape 4"/>
          <p:cNvSpPr/>
          <p:nvPr/>
        </p:nvSpPr>
        <p:spPr>
          <a:xfrm>
            <a:off x="573840" y="64800"/>
            <a:ext cx="8287920" cy="111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Структура расходов бюджета Дальнереченского  муниципального район за 2019 год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755640" y="218880"/>
            <a:ext cx="748620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002060"/>
                </a:solidFill>
                <a:latin typeface="Times New Roman"/>
              </a:rPr>
              <a:t>Расходы бюджета Дальнереченского муниципального района за 2019 год</a:t>
            </a:r>
            <a:endParaRPr b="0" lang="ru-RU" sz="2500" spc="-1" strike="noStrike">
              <a:latin typeface="Arial"/>
            </a:endParaRPr>
          </a:p>
        </p:txBody>
      </p:sp>
      <p:graphicFrame>
        <p:nvGraphicFramePr>
          <p:cNvPr id="226" name="Table 2"/>
          <p:cNvGraphicFramePr/>
          <p:nvPr/>
        </p:nvGraphicFramePr>
        <p:xfrm>
          <a:off x="467640" y="1151640"/>
          <a:ext cx="8424720" cy="5277960"/>
        </p:xfrm>
        <a:graphic>
          <a:graphicData uri="http://schemas.openxmlformats.org/drawingml/2006/table">
            <a:tbl>
              <a:tblPr/>
              <a:tblGrid>
                <a:gridCol w="4104360"/>
                <a:gridCol w="1163160"/>
                <a:gridCol w="1047600"/>
                <a:gridCol w="1100880"/>
                <a:gridCol w="1008720"/>
              </a:tblGrid>
              <a:tr h="10728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2018г.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2019г.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       2019г.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уточненному бюджету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45006,22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56034,37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51283,03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91,52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1013,28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1110,64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1110,64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76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1304,15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1303,45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 в том числе: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22027,85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29731,44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24278,08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81,66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96,92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166,44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Водное хозяйство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568,35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5332,94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29,06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379,20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912,92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897,49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20128,34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20229,94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18741,39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92,64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855,04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3089,20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3089,20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4828,28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25134,10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20133,07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249245,20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295291,21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277436,84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93,95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4964,62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5611,12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5569,80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2865,87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29616,25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23608,33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79,71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5527,52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5507,31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76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14964,47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15333,53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15333,53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345600,34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464694,33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425564,08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91,58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7" name="CustomShape 3"/>
          <p:cNvSpPr/>
          <p:nvPr/>
        </p:nvSpPr>
        <p:spPr>
          <a:xfrm>
            <a:off x="467640" y="66600"/>
            <a:ext cx="1151640" cy="10576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 w="15840">
            <a:solidFill>
              <a:srgbClr val="a9a9a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95640" y="332640"/>
            <a:ext cx="8280720" cy="58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5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 целях реализации принципа прозрачности, открытости бюджета и информирования жителей о расходовании средств бюджета разработан «Бюджет для граждан» по исполнению бюджета за 2019 год.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Представленная информация позволит гражданам составить представление об источниках формирования доходов бюджета Дальнереченского муниципального района, направлениях расходования бюджетных средств в 2019 году и сделать выводы об эффективности использования бюджетных средств.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Основные цели создания отчета об исполнении бюджета:</a:t>
            </a:r>
            <a:endParaRPr b="0" lang="ru-RU" sz="1600" spc="-1" strike="noStrike">
              <a:latin typeface="Arial"/>
            </a:endParaRPr>
          </a:p>
          <a:p>
            <a:pPr marL="285840" indent="-28548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информирование граждан о ходе бюджетного процесса в Дальнереченском муниципальном районе;</a:t>
            </a:r>
            <a:endParaRPr b="0" lang="ru-RU" sz="1600" spc="-1" strike="noStrike">
              <a:latin typeface="Arial"/>
            </a:endParaRPr>
          </a:p>
          <a:p>
            <a:pPr marL="285840" indent="-28548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повышение прозрачности формирования и расходования бюджетных средств;</a:t>
            </a:r>
            <a:endParaRPr b="0" lang="ru-RU" sz="1600" spc="-1" strike="noStrike">
              <a:latin typeface="Arial"/>
            </a:endParaRPr>
          </a:p>
          <a:p>
            <a:pPr marL="285840" indent="-28548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повышение ответственности органов местного самоуправления Дальнереченского муниципального района при принятии решений в сфере бюджетной политики;</a:t>
            </a:r>
            <a:endParaRPr b="0" lang="ru-RU" sz="1600" spc="-1" strike="noStrike">
              <a:latin typeface="Arial"/>
            </a:endParaRPr>
          </a:p>
          <a:p>
            <a:pPr marL="285840" indent="-28548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привлечение большего количества граждан к участию в обсуждении вопросов формирования бюджета и его исполнения.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Мы надеемся на заинтересованное внимание жителей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               Дальнереченского муниципального района к процессу                                                                           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исполнения бюджета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28" name="Picture 4" descr=""/>
          <p:cNvPicPr/>
          <p:nvPr/>
        </p:nvPicPr>
        <p:blipFill>
          <a:blip r:embed="rId1"/>
          <a:stretch/>
        </p:blipFill>
        <p:spPr>
          <a:xfrm>
            <a:off x="395640" y="5013000"/>
            <a:ext cx="2663280" cy="167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67640" y="188640"/>
            <a:ext cx="8136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ФУНКЦИОНАЛЬНАЯ СТРУКТУРА РАСХОДОВ ЗА 2019 ГОД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229" name="Диаграмма 3"/>
          <p:cNvGraphicFramePr/>
          <p:nvPr/>
        </p:nvGraphicFramePr>
        <p:xfrm>
          <a:off x="0" y="1338480"/>
          <a:ext cx="9075600" cy="551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755640" y="404640"/>
            <a:ext cx="79923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СРАВНИТЕЛЬНЫЙ АНАЛИЗ РАСХОДОВ БЮДЖЕТА ДАЛЬНЕРЕЧЕНСКОГО МУНИЦИПАЛЬНОГО РАЙОНА ЗА 2018, 2019 ГОДЫ.</a:t>
            </a:r>
            <a:endParaRPr b="0" lang="ru-RU" sz="1600" spc="-1" strike="noStrike">
              <a:latin typeface="Arial"/>
            </a:endParaRPr>
          </a:p>
        </p:txBody>
      </p:sp>
      <p:graphicFrame>
        <p:nvGraphicFramePr>
          <p:cNvPr id="231" name="Диаграмма 2"/>
          <p:cNvGraphicFramePr/>
          <p:nvPr/>
        </p:nvGraphicFramePr>
        <p:xfrm>
          <a:off x="1259640" y="1556640"/>
          <a:ext cx="7128360" cy="342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2" name="CustomShape 2"/>
          <p:cNvSpPr/>
          <p:nvPr/>
        </p:nvSpPr>
        <p:spPr>
          <a:xfrm>
            <a:off x="1043640" y="5373360"/>
            <a:ext cx="7632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Расходы бюджета Дальнереченского муниципального района за 2019 год составили 425564,08 тыс. рублей. По сравнению с 2018 годом расходы бюджета увеличились на 79963,70 тыс. рублей или на 23,14%. Увеличение расходов по общегосударственным вопросам на 13,95%; национальная экономика на 10,22%; жилищно-коммунальное хозяйство на 317,00%; образование на 11,31%; социальная политика, физическая культура и спорт.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76040" y="53640"/>
            <a:ext cx="8787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Сведения об исполнении расходной части бюджета в разрезе муниципальных программ за 2019 год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35" name="Table 2"/>
          <p:cNvGraphicFramePr/>
          <p:nvPr/>
        </p:nvGraphicFramePr>
        <p:xfrm>
          <a:off x="2483640" y="620640"/>
          <a:ext cx="6552360" cy="6374880"/>
        </p:xfrm>
        <a:graphic>
          <a:graphicData uri="http://schemas.openxmlformats.org/drawingml/2006/table">
            <a:tbl>
              <a:tblPr/>
              <a:tblGrid>
                <a:gridCol w="3850560"/>
                <a:gridCol w="736200"/>
                <a:gridCol w="655200"/>
                <a:gridCol w="727920"/>
                <a:gridCol w="582480"/>
              </a:tblGrid>
              <a:tr h="45072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за 2018 год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2019 года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за 2019 год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"Развитие образования на территории ДМР" на 2016-2019 годы"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250 459,01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302 164,89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284 287,23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94,08%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3552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"Развитие и сохранение культуры, спорта, молодежной политики на территории ДМР на 2016-2019 годы".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5 088,44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5 732,87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5 691,56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99,28%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«Развитие предпринимательства  в ДМР на 2016 - 2019 годы» 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7952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"Антинаркотическая программа по реализации Стратегии государственной антинаркотической политики РФ до 2020 года в муниципальном образовании ДМР на 2016-2019 годы"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29,50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5986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"Обеспечение мероприятий по гражданской обороне, предупреждению чрезвычайных ситуаций природного и техногенного характера, безопасности на водных объектах и пожарной безопасности на территории ДМР"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122,26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1 304,15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1 303,45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99,95%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"Социальная поддержка инвалидов в ДМР" на 2016-2019 годы", 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174,84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1 705,59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1 704,59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99,94%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"Развитие муниципальной службы в ДМР на 2016-2019 годы»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64,17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153,44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153,44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5352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"Содержание и развитие муниципального  хозяйства ДМР " на 2016-2019 годы"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26 147,19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76 120,68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59 827,89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78,60%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953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"Информатизация и обеспечение информационной безопасности, техническое обслуживание и ремонт оргтехники органов местного самоуправления  ДМР " на 2016-2019 годы".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2 714,98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4 539,33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4 517,48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99,52%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1680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«Управление муниципальными финансами ДМР на 2016-2019 годы».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20 632,68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22 454,67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22 429,98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99,89%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2580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«Развитие многофункционального центра предоставления государственных и муниципальных услуг в ДМР в 2018-2022 годах»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5 340,20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114,80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114,80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16308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"Противодействие коррупции в ДМР на 2016-2019 годы»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28,30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28,30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1680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«Управление муниципальным имуществом и земельными ресурсами на 2016-2019 годы».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1 454,85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4 188,83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4 185,36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99,92%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45960">
                <a:tc>
                  <a:txBody>
                    <a:bodyPr lIns="6840" rIns="6840" tIns="68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"Профилактика терроризма и противодействие экстремизму на территории ДМР на 2016-2019 годы»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199,99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338,16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338,16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 lIns="6840" rIns="6840" tIns="6840" bIns="0" anchor="b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МП ДМР «Формирование законопослушного поведения участников дорожного движения в ДМР на 2018-2022 годы»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161640">
                <a:tc>
                  <a:txBody>
                    <a:bodyPr lIns="6840" rIns="6840" tIns="6840" bIns="0" anchor="b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312692,80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419 265,71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385 002,24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91,83%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35520">
                <a:tc>
                  <a:txBody>
                    <a:bodyPr lIns="14760" rIns="1476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95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Непрограммные направления деятельности органов местного самоуправления 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14760" marR="1476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32907,54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45 428,62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40 561,84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89,29%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182160">
                <a:tc>
                  <a:txBody>
                    <a:bodyPr lIns="14760" rIns="1476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 расходы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14760" marR="1476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345600,34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464 694,33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425 564,08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91,58%</a:t>
                      </a:r>
                      <a:endParaRPr b="0" lang="ru-RU" sz="95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6" name="Диаграмма 6"/>
          <p:cNvGraphicFramePr/>
          <p:nvPr/>
        </p:nvGraphicFramePr>
        <p:xfrm>
          <a:off x="-180360" y="2925000"/>
          <a:ext cx="316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187640" y="404640"/>
            <a:ext cx="7344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ИСПОЛНЕНИЕ РАСХОДОВ БЮДЖЕТА ДАЛЬНЕРЕЧЕНСКОГО МУНИЦИПАЛЬНОГО РАЙОНА В 2018, 2019 г.г.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 РАЗДЕЛУ «ОБРАЗОВАНИЕ», тыс. рублей.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467640" y="1235520"/>
            <a:ext cx="82807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 CYR"/>
              </a:rPr>
              <a:t>Расходы на образование-расходы на реализацию основных общеобразовательных программ , расходы на содержание и ремонт детских садов, школ, учреждений дополнительного образования, организация питания детей в школьных столовых, оснащение спортивно-технологическим оборудованием  и другие вопросы в области образования. 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239" name="Диаграмма 3"/>
          <p:cNvGraphicFramePr/>
          <p:nvPr/>
        </p:nvGraphicFramePr>
        <p:xfrm>
          <a:off x="1187640" y="2061000"/>
          <a:ext cx="640836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971640" y="476640"/>
            <a:ext cx="7776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ИСПОЛНЕНИЕ РАСХОДОВ БЮДЖЕТА ДАЛЬНЕРЕЧЕНСКОГО МУНИЦИПАЛЬНОГО РАЙОНА В 2018, 2019 г.г.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 РАЗДЕЛУ «НАЦИОНАЛЬНАЯ ЭКОНОМИКА», тыс. рублей.</a:t>
            </a:r>
            <a:endParaRPr b="0" lang="ru-RU" sz="1600" spc="-1" strike="noStrike">
              <a:latin typeface="Arial"/>
            </a:endParaRPr>
          </a:p>
        </p:txBody>
      </p:sp>
      <p:graphicFrame>
        <p:nvGraphicFramePr>
          <p:cNvPr id="241" name="Диаграмма 2"/>
          <p:cNvGraphicFramePr/>
          <p:nvPr/>
        </p:nvGraphicFramePr>
        <p:xfrm>
          <a:off x="1979640" y="2061000"/>
          <a:ext cx="547236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2" name="CustomShape 2"/>
          <p:cNvSpPr/>
          <p:nvPr/>
        </p:nvSpPr>
        <p:spPr>
          <a:xfrm>
            <a:off x="611640" y="1307520"/>
            <a:ext cx="8280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Национальная экономика – расходы на сельское, водное хозяйство, транспорт, дорожное  хозяйство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827640" y="404640"/>
            <a:ext cx="777636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ИСПОЛНЕНИЕ РАСХОДОВ БЮДЖЕТА ДАЛЬНЕРЕЧЕНСКОГО МУНИЦИПАЛЬНОГО РАЙОНА ЗА  2019 г.г.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МП «СОДЕРЖАНИЕ И РАЗВИТИЕ МУНИЦИПАЛЬНОГО ХОЗЯЙСТВА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2016-2019г.г.»,  59827,89 тыс. рублей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683640" y="1412640"/>
            <a:ext cx="820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45" name="Диаграмма 3"/>
          <p:cNvGraphicFramePr/>
          <p:nvPr/>
        </p:nvGraphicFramePr>
        <p:xfrm>
          <a:off x="1583640" y="1700640"/>
          <a:ext cx="651636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755640" y="332640"/>
            <a:ext cx="75603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ИСПОЛНЕНИЕ РАСХОДОВ БЮДЖЕТА ДАЛЬНЕРЕЧЕНСКОГО МУНИЦИПАЛЬНОГО РАЙОНА ЗА 2019 ГОД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МП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«РАЗВИТИЕ И СОХРАНЕНИЕ КУЛЬТУРЫ, СПОРТА, МОЛОДЕЖНОЙ ПОЛИТИКИ НА ТЕРРИТОРИИ ДМР на 2016-2019 годы»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247" name="Диаграмма 3"/>
          <p:cNvGraphicFramePr/>
          <p:nvPr/>
        </p:nvGraphicFramePr>
        <p:xfrm>
          <a:off x="935640" y="1628640"/>
          <a:ext cx="720036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899640" y="260640"/>
            <a:ext cx="7632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ИСПОЛНЕНИЕ РАСХОДОВ БЮДЖЕТА ДАЛЬНЕРЕЧЕНСКОГО МУНИЦИПЛЬНОГО РАЙОНА ЗА 2019 ГОД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МП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 «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ОБЕСПЕЧЕНИЕ МЕРОПРИЯТИЙ ПО ГРАЖДАНСКОЙ ОБОРОНЕ, ПРЕДУПРЕЖДЕНИЮ ЧРЕЗВЫЧАЙНЫХ СИТУАЦИЙ ПРИРОДНОГО И ТЕХНОГЕННОГО ХАРАКТЕРА, БЕЗОПАСНОСТИ НА ВОДНЫХ ОБЪЕКАХ И ПОЖАРНОЙ БЕЗОПАСНОСТИ НА ТЕРРИТОРИИ ДМР" 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249" name="Диаграмма 3"/>
          <p:cNvGraphicFramePr/>
          <p:nvPr/>
        </p:nvGraphicFramePr>
        <p:xfrm>
          <a:off x="1331640" y="2061000"/>
          <a:ext cx="662436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971640" y="260640"/>
            <a:ext cx="7632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РАСХОДЫ БЮДЖЕТА ДАЛЬНЕРЕЧЕНСКОГО МУНИЦИПАЛЬНОГО РАЙОНА НА РЕАЛИЗАЦИЮ МУНИЦИПАЛЬНЫХ ПРОГРАММ ЗА 2018-2019 ГОДЫ, ТЫС.РУБЛЕЙ.</a:t>
            </a:r>
            <a:endParaRPr b="0" lang="ru-RU" sz="1600" spc="-1" strike="noStrike">
              <a:latin typeface="Arial"/>
            </a:endParaRPr>
          </a:p>
        </p:txBody>
      </p:sp>
      <p:graphicFrame>
        <p:nvGraphicFramePr>
          <p:cNvPr id="251" name="Диаграмма 3"/>
          <p:cNvGraphicFramePr/>
          <p:nvPr/>
        </p:nvGraphicFramePr>
        <p:xfrm>
          <a:off x="971640" y="1268640"/>
          <a:ext cx="43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2" name="CustomShape 2"/>
          <p:cNvSpPr/>
          <p:nvPr/>
        </p:nvSpPr>
        <p:spPr>
          <a:xfrm>
            <a:off x="5940000" y="1484640"/>
            <a:ext cx="288000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Структура исполнения расходов бюджета 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в 2018 году</a:t>
            </a:r>
            <a:endParaRPr b="0" lang="ru-RU" sz="1050" spc="-1" strike="noStrike">
              <a:latin typeface="Arial"/>
            </a:endParaRPr>
          </a:p>
        </p:txBody>
      </p:sp>
      <p:graphicFrame>
        <p:nvGraphicFramePr>
          <p:cNvPr id="253" name="Диаграмма 8"/>
          <p:cNvGraphicFramePr/>
          <p:nvPr/>
        </p:nvGraphicFramePr>
        <p:xfrm>
          <a:off x="5940000" y="1900440"/>
          <a:ext cx="2592000" cy="203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" name="CustomShape 3"/>
          <p:cNvSpPr/>
          <p:nvPr/>
        </p:nvSpPr>
        <p:spPr>
          <a:xfrm>
            <a:off x="6084000" y="3933000"/>
            <a:ext cx="273600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Структура исполнения расходов бюджета в 2019 году</a:t>
            </a:r>
            <a:endParaRPr b="0" lang="ru-RU" sz="1050" spc="-1" strike="noStrike">
              <a:latin typeface="Arial"/>
            </a:endParaRPr>
          </a:p>
        </p:txBody>
      </p:sp>
      <p:graphicFrame>
        <p:nvGraphicFramePr>
          <p:cNvPr id="255" name="Диаграмма 10"/>
          <p:cNvGraphicFramePr/>
          <p:nvPr/>
        </p:nvGraphicFramePr>
        <p:xfrm>
          <a:off x="6084000" y="4348440"/>
          <a:ext cx="2520000" cy="21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979640" y="67320"/>
            <a:ext cx="4968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</a:rPr>
              <a:t>Основные задачи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01240" y="775440"/>
            <a:ext cx="8712720" cy="592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5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Исполнение бюджета — последняя, основная и наиболее ответственная стадия бюджетного процесса, выражающая претворение в жизнь главного финансового плана Дальнереченского муниципального района. Его цель заключается в обеспечении достаточного финансирования муниципальных мероприятий, предусмотренных бюджетом, на основе своевременного и полного поступления доходов. 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При исполнении бюджетов решаются следующие задачи: 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обеспечение аккумуляции плановых поступлений бюджетов; 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своевременное и полное финансирование муниципальных мероприятий; 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контроль соблюдения финансовой дисциплины; 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учет и отчетность об исполнении бюджета. 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Основные задачи, решенные при исполнении бюджета 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Дальнереченского муниципального района в 2019 году: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достигнут оптимальный уровень доходов и расходов бюджета;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обеспечены действующие социальные обязательства перед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населением;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отсутствует просроченная кредиторская задолженность</a:t>
            </a:r>
            <a:endParaRPr b="0" lang="ru-RU" sz="1700" spc="-1" strike="noStrike">
              <a:latin typeface="Arial"/>
            </a:endParaRPr>
          </a:p>
          <a:p>
            <a:pPr indent="457200" algn="just">
              <a:lnSpc>
                <a:spcPct val="125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проводится постоянный контроль и анализ обоснованности и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</a:rPr>
              <a:t>эффективности расходования бюджетных средств.</a:t>
            </a:r>
            <a:endParaRPr b="0" lang="ru-RU" sz="1700" spc="-1" strike="noStrike"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6659640" y="3645000"/>
            <a:ext cx="2015640" cy="287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475640" y="404640"/>
            <a:ext cx="698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ДОТАЦИИ БЮДЖЕТАМ СЕЛЬСКИХ ПОСЕЛЕНИЙ ДАЛЬНЕРЕЧЕНСКОГО МУНИЦИПАЛЬНОГО РАЙОНА ЗА 2018, 2019 годы, тыс. рублей.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57" name="Диаграмма 3"/>
          <p:cNvGraphicFramePr/>
          <p:nvPr/>
        </p:nvGraphicFramePr>
        <p:xfrm>
          <a:off x="1619640" y="1486080"/>
          <a:ext cx="6624360" cy="388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11640" y="1124640"/>
            <a:ext cx="45716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ДОХОДЫ И РАСХОДЫ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ДОРОЖНОГО ФОНДА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В 2019 ГОДУ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723240" y="3187800"/>
            <a:ext cx="3357720" cy="111312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56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Объем дорожного фонда Дальнереченского муниципального района в 2019 году составил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19748,91 тыс. рублей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260" name="Рисунок 4" descr=""/>
          <p:cNvPicPr/>
          <p:nvPr/>
        </p:nvPicPr>
        <p:blipFill>
          <a:blip r:embed="rId1"/>
          <a:stretch/>
        </p:blipFill>
        <p:spPr>
          <a:xfrm>
            <a:off x="169920" y="4464000"/>
            <a:ext cx="2097360" cy="2276280"/>
          </a:xfrm>
          <a:prstGeom prst="rect">
            <a:avLst/>
          </a:prstGeom>
          <a:ln>
            <a:noFill/>
          </a:ln>
        </p:spPr>
      </p:pic>
      <p:pic>
        <p:nvPicPr>
          <p:cNvPr id="261" name="Рисунок 2" descr=""/>
          <p:cNvPicPr/>
          <p:nvPr/>
        </p:nvPicPr>
        <p:blipFill>
          <a:blip r:embed="rId2"/>
          <a:stretch/>
        </p:blipFill>
        <p:spPr>
          <a:xfrm>
            <a:off x="2402280" y="4511520"/>
            <a:ext cx="2198520" cy="2276280"/>
          </a:xfrm>
          <a:prstGeom prst="rect">
            <a:avLst/>
          </a:prstGeom>
          <a:ln>
            <a:noFill/>
          </a:ln>
        </p:spPr>
      </p:pic>
      <p:graphicFrame>
        <p:nvGraphicFramePr>
          <p:cNvPr id="262" name="Table 3"/>
          <p:cNvGraphicFramePr/>
          <p:nvPr/>
        </p:nvGraphicFramePr>
        <p:xfrm>
          <a:off x="4860000" y="473400"/>
          <a:ext cx="4121640" cy="3356640"/>
        </p:xfrm>
        <a:graphic>
          <a:graphicData uri="http://schemas.openxmlformats.org/drawingml/2006/table">
            <a:tbl>
              <a:tblPr/>
              <a:tblGrid>
                <a:gridCol w="4121640"/>
              </a:tblGrid>
              <a:tr h="4575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672020"/>
                          </a:solidFill>
                          <a:latin typeface="Constantia"/>
                        </a:rPr>
                        <a:t>Доходы фонда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d00"/>
                    </a:solidFill>
                  </a:tcPr>
                </a:tc>
              </a:tr>
              <a:tr h="487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Переходящие остатки средств фонда с 2018 года 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2386,64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тыс. руб.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  <a:tr h="127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 в сумме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10396,98 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тыс. руб.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  <a:tr h="1477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М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  <a:ea typeface="Calibri"/>
                        </a:rPr>
                        <a:t>ежбюджетные трансферты из бюджета  Приморского края на финансовое обеспечение дорожной деятельности в отношении автомобильных дорог общего пользования местного значения, в том числе дорог в населенных пунктах в сумме 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6278,52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  <a:ea typeface="Calibri"/>
                        </a:rPr>
                        <a:t>тыс. руб.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sp>
        <p:nvSpPr>
          <p:cNvPr id="263" name="CustomShape 4"/>
          <p:cNvSpPr/>
          <p:nvPr/>
        </p:nvSpPr>
        <p:spPr>
          <a:xfrm rot="5400000">
            <a:off x="6519960" y="3427560"/>
            <a:ext cx="573840" cy="1584720"/>
          </a:xfrm>
          <a:prstGeom prst="rightArrow">
            <a:avLst>
              <a:gd name="adj1" fmla="val 43465"/>
              <a:gd name="adj2" fmla="val 50000"/>
            </a:avLst>
          </a:prstGeom>
          <a:solidFill>
            <a:srgbClr val="ffe193"/>
          </a:solidFill>
          <a:ln w="25560">
            <a:solidFill>
              <a:srgbClr val="b1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4" name="Table 5"/>
          <p:cNvGraphicFramePr/>
          <p:nvPr/>
        </p:nvGraphicFramePr>
        <p:xfrm>
          <a:off x="4932000" y="4511520"/>
          <a:ext cx="4104000" cy="1953360"/>
        </p:xfrm>
        <a:graphic>
          <a:graphicData uri="http://schemas.openxmlformats.org/drawingml/2006/table">
            <a:tbl>
              <a:tblPr/>
              <a:tblGrid>
                <a:gridCol w="4104360"/>
              </a:tblGrid>
              <a:tr h="4575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672020"/>
                          </a:solidFill>
                          <a:latin typeface="Constantia"/>
                        </a:rPr>
                        <a:t>Расходы фонда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d00"/>
                    </a:solidFill>
                  </a:tcPr>
                </a:tc>
              </a:tr>
              <a:tr h="1081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Предоставление межбюджетных трансфертов бюджетам поселений на содержание автомобильных дорог общего пользования местного значения в сумме 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3659,50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тыс. руб.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  <a:tr h="883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Капитальный ремонт и ремонт автомобильных дорог общего пользования местного значения и искусственных сооружений на них в сумме 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15081,89</a:t>
                      </a: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тыс. руб.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-25200" y="131760"/>
            <a:ext cx="7847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</a:rPr>
              <a:t>Источники финансирования дефицита бюджета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66" name="Picture 3" descr=""/>
          <p:cNvPicPr/>
          <p:nvPr/>
        </p:nvPicPr>
        <p:blipFill>
          <a:blip r:embed="rId1"/>
          <a:stretch/>
        </p:blipFill>
        <p:spPr>
          <a:xfrm>
            <a:off x="611280" y="1340640"/>
            <a:ext cx="8064000" cy="4966920"/>
          </a:xfrm>
          <a:prstGeom prst="rect">
            <a:avLst/>
          </a:prstGeom>
          <a:ln>
            <a:noFill/>
          </a:ln>
        </p:spPr>
      </p:pic>
      <p:sp>
        <p:nvSpPr>
          <p:cNvPr id="267" name="CustomShape 2"/>
          <p:cNvSpPr/>
          <p:nvPr/>
        </p:nvSpPr>
        <p:spPr>
          <a:xfrm>
            <a:off x="605520" y="3221280"/>
            <a:ext cx="8064000" cy="305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Районный бюджет в отчетном году исполнен с профицитом в сумме 2395,88 тыс. руб., при плане -11570,34 тыс. руб. В составе источников внутреннего финансирования дефицита бюджета планировались изменение остатков средств на счетах по учету средств районного бюджета.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Сумма изменения остатков средств на счетах по учету средств районного бюджета (11570,34 тыс. руб.) по уточненной сводной бюджетной росписи на 2019 год отражена в утвержденном размере, что соответствует разнице между суммами уменьшения и увеличения прочих остатков денежных средств на счетах районного бюджета.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791720" y="206280"/>
            <a:ext cx="5560200" cy="3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6760" rIns="86760" tIns="43560" bIns="4356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Times New Roman"/>
              </a:rPr>
              <a:t>ИСТОЧНИКИ ФИНАНСИРОВАНИЯ ДЕФИЦИТА БЮДЖЕТА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Схема 2" descr=""/>
          <p:cNvPicPr/>
          <p:nvPr/>
        </p:nvPicPr>
        <p:blipFill>
          <a:blip r:embed="rId1"/>
          <a:stretch/>
        </p:blipFill>
        <p:spPr>
          <a:xfrm>
            <a:off x="1096920" y="706320"/>
            <a:ext cx="6608880" cy="5078520"/>
          </a:xfrm>
          <a:prstGeom prst="rect">
            <a:avLst/>
          </a:prstGeom>
          <a:ln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530280" y="5965920"/>
            <a:ext cx="8613720" cy="60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7120" rIns="87120" tIns="43560" bIns="43560">
            <a:spAutoFit/>
          </a:bodyPr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Муниципальный долг Дальнереченского муниципального района сохраняется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нулевом уровне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755640" y="260640"/>
            <a:ext cx="784836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002060"/>
                </a:solidFill>
                <a:latin typeface="Times New Roman"/>
              </a:rPr>
              <a:t>Качество управления муниципальными финансами</a:t>
            </a:r>
            <a:endParaRPr b="0" lang="ru-RU" sz="2500" spc="-1" strike="noStrike">
              <a:latin typeface="Arial"/>
            </a:endParaRPr>
          </a:p>
        </p:txBody>
      </p:sp>
      <p:grpSp>
        <p:nvGrpSpPr>
          <p:cNvPr id="272" name="Group 2"/>
          <p:cNvGrpSpPr/>
          <p:nvPr/>
        </p:nvGrpSpPr>
        <p:grpSpPr>
          <a:xfrm>
            <a:off x="2190960" y="1198800"/>
            <a:ext cx="6836760" cy="5869080"/>
            <a:chOff x="2190960" y="1198800"/>
            <a:chExt cx="6836760" cy="5869080"/>
          </a:xfrm>
        </p:grpSpPr>
        <p:sp>
          <p:nvSpPr>
            <p:cNvPr id="273" name="CustomShape 3"/>
            <p:cNvSpPr/>
            <p:nvPr/>
          </p:nvSpPr>
          <p:spPr>
            <a:xfrm>
              <a:off x="2190960" y="1198800"/>
              <a:ext cx="6534720" cy="5869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4"/>
            <p:cNvSpPr/>
            <p:nvPr/>
          </p:nvSpPr>
          <p:spPr>
            <a:xfrm>
              <a:off x="2190960" y="1202040"/>
              <a:ext cx="6799320" cy="530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 algn="just"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В соответствии с Концепцией межбюджетных отношений и организации бюджетного процесса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75" name="CustomShape 5"/>
            <p:cNvSpPr/>
            <p:nvPr/>
          </p:nvSpPr>
          <p:spPr>
            <a:xfrm>
              <a:off x="2190960" y="1407240"/>
              <a:ext cx="6221520" cy="22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в субъектах Российской Федерации и муниципальных образований, а также приказом 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76" name="CustomShape 6"/>
            <p:cNvSpPr/>
            <p:nvPr/>
          </p:nvSpPr>
          <p:spPr>
            <a:xfrm>
              <a:off x="2227680" y="1611720"/>
              <a:ext cx="6418800" cy="22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Департамента финансов Приморского края от 16.03.2011г. №8 « О порядке осуществления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77" name="CustomShape 7"/>
            <p:cNvSpPr/>
            <p:nvPr/>
          </p:nvSpPr>
          <p:spPr>
            <a:xfrm>
              <a:off x="2190960" y="1815840"/>
              <a:ext cx="6597000" cy="22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мониторинга и оценки качества управления бюджетным процессом в городских округах и 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78" name="CustomShape 8"/>
            <p:cNvSpPr/>
            <p:nvPr/>
          </p:nvSpPr>
          <p:spPr>
            <a:xfrm>
              <a:off x="2190960" y="2021400"/>
              <a:ext cx="679932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муниципальных районах Приморского края, в целях формирования стимулов к повышению качества управления бюджетным процессом в городских округах и муниципальных районах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79" name="CustomShape 9"/>
            <p:cNvSpPr/>
            <p:nvPr/>
          </p:nvSpPr>
          <p:spPr>
            <a:xfrm>
              <a:off x="7667280" y="243000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0" name="CustomShape 10"/>
            <p:cNvSpPr/>
            <p:nvPr/>
          </p:nvSpPr>
          <p:spPr>
            <a:xfrm>
              <a:off x="2190960" y="2449080"/>
              <a:ext cx="6799320" cy="22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Приморского края, Дальнереченский муниципальный район ежегодно участвует в мониторинге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1" name="CustomShape 11"/>
            <p:cNvSpPr/>
            <p:nvPr/>
          </p:nvSpPr>
          <p:spPr>
            <a:xfrm>
              <a:off x="2190960" y="2629440"/>
              <a:ext cx="67993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мониторинге и оценке качества муниципальных финансов. За 2018 год району присвоена 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2" name="CustomShape 12"/>
            <p:cNvSpPr/>
            <p:nvPr/>
          </p:nvSpPr>
          <p:spPr>
            <a:xfrm>
              <a:off x="7238880" y="2840040"/>
              <a:ext cx="33120" cy="192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1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 </a:t>
              </a:r>
              <a:endParaRPr b="0" lang="ru-RU" sz="1100" spc="-1" strike="noStrike">
                <a:latin typeface="Arial"/>
              </a:endParaRPr>
            </a:p>
          </p:txBody>
        </p:sp>
        <p:sp>
          <p:nvSpPr>
            <p:cNvPr id="283" name="CustomShape 13"/>
            <p:cNvSpPr/>
            <p:nvPr/>
          </p:nvSpPr>
          <p:spPr>
            <a:xfrm>
              <a:off x="7299000" y="284004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4" name="CustomShape 14"/>
            <p:cNvSpPr/>
            <p:nvPr/>
          </p:nvSpPr>
          <p:spPr>
            <a:xfrm>
              <a:off x="2190960" y="2840040"/>
              <a:ext cx="67993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I степень качества управления бюджетным процессом.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5" name="CustomShape 15"/>
            <p:cNvSpPr/>
            <p:nvPr/>
          </p:nvSpPr>
          <p:spPr>
            <a:xfrm>
              <a:off x="7007400" y="304416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6" name="CustomShape 16"/>
            <p:cNvSpPr/>
            <p:nvPr/>
          </p:nvSpPr>
          <p:spPr>
            <a:xfrm>
              <a:off x="6529320" y="324828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7" name="CustomShape 17"/>
            <p:cNvSpPr/>
            <p:nvPr/>
          </p:nvSpPr>
          <p:spPr>
            <a:xfrm>
              <a:off x="2190960" y="3248280"/>
              <a:ext cx="6799320" cy="511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Администрацией района приняты меры по повышению качества  управления бюджетным процессом в 2019 году: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88" name="CustomShape 18"/>
            <p:cNvSpPr/>
            <p:nvPr/>
          </p:nvSpPr>
          <p:spPr>
            <a:xfrm>
              <a:off x="2216160" y="3452400"/>
              <a:ext cx="33120" cy="192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1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 </a:t>
              </a:r>
              <a:endParaRPr b="0" lang="ru-RU" sz="1100" spc="-1" strike="noStrike">
                <a:latin typeface="Arial"/>
              </a:endParaRPr>
            </a:p>
          </p:txBody>
        </p:sp>
        <p:sp>
          <p:nvSpPr>
            <p:cNvPr id="289" name="CustomShape 19"/>
            <p:cNvSpPr/>
            <p:nvPr/>
          </p:nvSpPr>
          <p:spPr>
            <a:xfrm>
              <a:off x="3464640" y="365832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0" name="CustomShape 20"/>
            <p:cNvSpPr/>
            <p:nvPr/>
          </p:nvSpPr>
          <p:spPr>
            <a:xfrm>
              <a:off x="3881520" y="365832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1" name="CustomShape 21"/>
            <p:cNvSpPr/>
            <p:nvPr/>
          </p:nvSpPr>
          <p:spPr>
            <a:xfrm>
              <a:off x="2653920" y="386244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2" name="CustomShape 22"/>
            <p:cNvSpPr/>
            <p:nvPr/>
          </p:nvSpPr>
          <p:spPr>
            <a:xfrm>
              <a:off x="2340720" y="4064040"/>
              <a:ext cx="218520" cy="221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no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70c0"/>
                  </a:solidFill>
                  <a:latin typeface="Wingdings"/>
                  <a:ea typeface="Calibri"/>
                </a:rPr>
                <a:t>ü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3" name="CustomShape 23"/>
            <p:cNvSpPr/>
            <p:nvPr/>
          </p:nvSpPr>
          <p:spPr>
            <a:xfrm>
              <a:off x="2559600" y="4064040"/>
              <a:ext cx="4680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70c0"/>
                  </a:solidFill>
                  <a:latin typeface="Arial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4" name="CustomShape 24"/>
            <p:cNvSpPr/>
            <p:nvPr/>
          </p:nvSpPr>
          <p:spPr>
            <a:xfrm>
              <a:off x="2526120" y="3792240"/>
              <a:ext cx="6501600" cy="673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noAutofit/>
            </a:bodyPr>
            <a:p>
              <a:pPr algn="just">
                <a:lnSpc>
                  <a:spcPct val="115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Внесены изменения в муниципальную программу « Управление муниципальными 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15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финансами Дальнереченского муниципального района» на 2016-2019 гг.;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5" name="CustomShape 25"/>
            <p:cNvSpPr/>
            <p:nvPr/>
          </p:nvSpPr>
          <p:spPr>
            <a:xfrm>
              <a:off x="3445560" y="427140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6" name="CustomShape 26"/>
            <p:cNvSpPr/>
            <p:nvPr/>
          </p:nvSpPr>
          <p:spPr>
            <a:xfrm>
              <a:off x="2440440" y="4929840"/>
              <a:ext cx="10476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70c0"/>
                  </a:solidFill>
                  <a:latin typeface="Wingdings"/>
                  <a:ea typeface="Calibri"/>
                </a:rPr>
                <a:t>ü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7" name="CustomShape 27"/>
            <p:cNvSpPr/>
            <p:nvPr/>
          </p:nvSpPr>
          <p:spPr>
            <a:xfrm>
              <a:off x="2559600" y="4473360"/>
              <a:ext cx="4680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70c0"/>
                  </a:solidFill>
                  <a:latin typeface="Arial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8" name="CustomShape 28"/>
            <p:cNvSpPr/>
            <p:nvPr/>
          </p:nvSpPr>
          <p:spPr>
            <a:xfrm>
              <a:off x="2607120" y="4444920"/>
              <a:ext cx="6378120" cy="100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noAutofit/>
            </a:bodyPr>
            <a:p>
              <a:pPr algn="just">
                <a:lnSpc>
                  <a:spcPct val="115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Утвержден план мероприятий по увеличению доходного потенциала, оптимизации 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15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расходов и совершенствованию долговой политики Дальнереченского муниципального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15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района на период с 2018 по 2024 год (постановление администрации Дальнереченского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15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муниципального района от 19.10.2018г. №464-па)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299" name="CustomShape 29"/>
            <p:cNvSpPr/>
            <p:nvPr/>
          </p:nvSpPr>
          <p:spPr>
            <a:xfrm>
              <a:off x="8301960" y="529524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300" name="CustomShape 30"/>
            <p:cNvSpPr/>
            <p:nvPr/>
          </p:nvSpPr>
          <p:spPr>
            <a:xfrm>
              <a:off x="3020400" y="549936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301" name="CustomShape 31"/>
            <p:cNvSpPr/>
            <p:nvPr/>
          </p:nvSpPr>
          <p:spPr>
            <a:xfrm>
              <a:off x="2653920" y="570348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302" name="CustomShape 32"/>
            <p:cNvSpPr/>
            <p:nvPr/>
          </p:nvSpPr>
          <p:spPr>
            <a:xfrm>
              <a:off x="2526120" y="5525640"/>
              <a:ext cx="6487200" cy="108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noAutofit/>
            </a:bodyPr>
            <a:p>
              <a:pPr algn="just"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В 2020 году будет продолжена работа  по повышению качества организации бюджетного 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процесса путем реализации основных направлений бюджетной политики, направленной на 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обеспечение сбалансированности и устойчивости бюджета Дальнереченского </a:t>
              </a:r>
              <a:endParaRPr b="0" lang="ru-RU" sz="13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муниципального района.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303" name="CustomShape 33"/>
            <p:cNvSpPr/>
            <p:nvPr/>
          </p:nvSpPr>
          <p:spPr>
            <a:xfrm>
              <a:off x="3163320" y="590760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304" name="CustomShape 34"/>
            <p:cNvSpPr/>
            <p:nvPr/>
          </p:nvSpPr>
          <p:spPr>
            <a:xfrm>
              <a:off x="5897160" y="590760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  <p:sp>
          <p:nvSpPr>
            <p:cNvPr id="305" name="CustomShape 35"/>
            <p:cNvSpPr/>
            <p:nvPr/>
          </p:nvSpPr>
          <p:spPr>
            <a:xfrm>
              <a:off x="2736720" y="6727680"/>
              <a:ext cx="42120" cy="227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15000"/>
                </a:lnSpc>
                <a:spcAft>
                  <a:spcPts val="1001"/>
                </a:spcAft>
              </a:pPr>
              <a:r>
                <a:rPr b="0" lang="ru-RU" sz="13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b="0" lang="ru-RU" sz="1300" spc="-1" strike="noStrike">
                <a:latin typeface="Arial"/>
              </a:endParaRPr>
            </a:p>
          </p:txBody>
        </p:sp>
      </p:grpSp>
      <p:pic>
        <p:nvPicPr>
          <p:cNvPr id="306" name="Рисунок 3" descr=""/>
          <p:cNvPicPr/>
          <p:nvPr/>
        </p:nvPicPr>
        <p:blipFill>
          <a:blip r:embed="rId1"/>
          <a:stretch/>
        </p:blipFill>
        <p:spPr>
          <a:xfrm>
            <a:off x="8640" y="3721320"/>
            <a:ext cx="2285640" cy="1714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66520" y="500400"/>
            <a:ext cx="6441120" cy="914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1080" rIns="9108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Информация подготовлена специалистами Управлением финансов администрации Дальнереченского муниципального района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2123640" y="1989000"/>
            <a:ext cx="4431960" cy="393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1080" rIns="9108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</a:rPr>
              <a:t>Адрес: г. Дальнереченск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</a:rPr>
              <a:t>Ул. Ленина, 90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</a:rPr>
              <a:t>Начальник финансового управления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2060"/>
                </a:solidFill>
                <a:latin typeface="Calibri"/>
              </a:rPr>
              <a:t>Дронова Галина Владимировна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</a:rPr>
              <a:t>Тел.: 8 (42356) 25-9-07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</a:rPr>
              <a:t>fin561@findept.primorsky.ru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-1027800" y="5288040"/>
            <a:ext cx="111574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99cc00"/>
                </a:solidFill>
                <a:latin typeface="Trebuchet MS"/>
              </a:rPr>
              <a:t>Спасибо за внимание!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7308360" y="2525400"/>
            <a:ext cx="1803240" cy="1263240"/>
          </a:xfrm>
          <a:prstGeom prst="rect">
            <a:avLst/>
          </a:prstGeom>
          <a:ln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7027920" y="5532840"/>
            <a:ext cx="2115720" cy="132480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4" descr=""/>
          <p:cNvPicPr/>
          <p:nvPr/>
        </p:nvPicPr>
        <p:blipFill>
          <a:blip r:embed="rId3"/>
          <a:stretch/>
        </p:blipFill>
        <p:spPr>
          <a:xfrm>
            <a:off x="15120" y="5674680"/>
            <a:ext cx="2284200" cy="1182960"/>
          </a:xfrm>
          <a:prstGeom prst="rect">
            <a:avLst/>
          </a:prstGeom>
          <a:ln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4"/>
          <a:stretch/>
        </p:blipFill>
        <p:spPr>
          <a:xfrm>
            <a:off x="42480" y="0"/>
            <a:ext cx="1751040" cy="1239840"/>
          </a:xfrm>
          <a:prstGeom prst="rect">
            <a:avLst/>
          </a:prstGeom>
          <a:ln>
            <a:noFill/>
          </a:ln>
        </p:spPr>
      </p:pic>
      <p:pic>
        <p:nvPicPr>
          <p:cNvPr id="136" name="Picture 5" descr=""/>
          <p:cNvPicPr/>
          <p:nvPr/>
        </p:nvPicPr>
        <p:blipFill>
          <a:blip r:embed="rId5"/>
          <a:stretch/>
        </p:blipFill>
        <p:spPr>
          <a:xfrm>
            <a:off x="3420000" y="5674680"/>
            <a:ext cx="2160000" cy="1182960"/>
          </a:xfrm>
          <a:prstGeom prst="rect">
            <a:avLst/>
          </a:prstGeom>
          <a:ln>
            <a:noFill/>
          </a:ln>
        </p:spPr>
      </p:pic>
      <p:pic>
        <p:nvPicPr>
          <p:cNvPr id="137" name="Picture 6" descr=""/>
          <p:cNvPicPr/>
          <p:nvPr/>
        </p:nvPicPr>
        <p:blipFill>
          <a:blip r:embed="rId6"/>
          <a:stretch/>
        </p:blipFill>
        <p:spPr>
          <a:xfrm>
            <a:off x="7308360" y="0"/>
            <a:ext cx="1803960" cy="8744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2309760" y="-7200"/>
            <a:ext cx="45763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Times New Roman"/>
              </a:rPr>
              <a:t>Структура района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39" name="Рисунок 3" descr=""/>
          <p:cNvPicPr/>
          <p:nvPr/>
        </p:nvPicPr>
        <p:blipFill>
          <a:blip r:embed="rId7"/>
          <a:stretch/>
        </p:blipFill>
        <p:spPr>
          <a:xfrm>
            <a:off x="42480" y="2493000"/>
            <a:ext cx="1648800" cy="180000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8"/>
          <a:stretch/>
        </p:blipFill>
        <p:spPr>
          <a:xfrm>
            <a:off x="1793520" y="860400"/>
            <a:ext cx="6063120" cy="501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23640" y="86760"/>
            <a:ext cx="8280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Показатели социально-экономического развития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640408702"/>
              </p:ext>
            </p:extLst>
          </p:nvPr>
        </p:nvGraphicFramePr>
        <p:xfrm>
          <a:off x="467640" y="764640"/>
          <a:ext cx="2649240" cy="22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505471070"/>
              </p:ext>
            </p:extLst>
          </p:nvPr>
        </p:nvGraphicFramePr>
        <p:xfrm>
          <a:off x="3132000" y="610200"/>
          <a:ext cx="3366720" cy="286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2" name="CustomShape 2"/>
          <p:cNvSpPr/>
          <p:nvPr/>
        </p:nvSpPr>
        <p:spPr>
          <a:xfrm>
            <a:off x="6588360" y="836640"/>
            <a:ext cx="2399760" cy="13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По данным службы занятости на 1 января 2020 года на учете состояло 122 незанятых трудовой деятельностью  граждан. 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22947810"/>
              </p:ext>
            </p:extLst>
          </p:nvPr>
        </p:nvGraphicFramePr>
        <p:xfrm>
          <a:off x="457920" y="3141000"/>
          <a:ext cx="2880000" cy="34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882835134"/>
              </p:ext>
            </p:extLst>
          </p:nvPr>
        </p:nvGraphicFramePr>
        <p:xfrm>
          <a:off x="2940120" y="3338640"/>
          <a:ext cx="3263760" cy="351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672205160"/>
              </p:ext>
            </p:extLst>
          </p:nvPr>
        </p:nvGraphicFramePr>
        <p:xfrm>
          <a:off x="6156000" y="3162240"/>
          <a:ext cx="2736000" cy="350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43" name="CustomShape 3"/>
          <p:cNvSpPr/>
          <p:nvPr/>
        </p:nvSpPr>
        <p:spPr>
          <a:xfrm>
            <a:off x="523440" y="3286080"/>
            <a:ext cx="2808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Средняя заработная плата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454320" y="5417280"/>
            <a:ext cx="11516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29,6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тыс. руб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115640" y="4293000"/>
            <a:ext cx="11516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33,4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тыс. руб.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924480" y="3704040"/>
            <a:ext cx="706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+13%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6409440" y="5879160"/>
            <a:ext cx="1098360" cy="576360"/>
          </a:xfrm>
          <a:prstGeom prst="rect">
            <a:avLst/>
          </a:prstGeom>
          <a:solidFill>
            <a:srgbClr val="aaea2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2019 год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8" name="CustomShape 8"/>
          <p:cNvSpPr/>
          <p:nvPr/>
        </p:nvSpPr>
        <p:spPr>
          <a:xfrm>
            <a:off x="8028360" y="5617440"/>
            <a:ext cx="6717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219 чел.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6804360" y="4277520"/>
            <a:ext cx="703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214 чел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0" name="CustomShape 10"/>
          <p:cNvSpPr/>
          <p:nvPr/>
        </p:nvSpPr>
        <p:spPr>
          <a:xfrm>
            <a:off x="6384600" y="3286080"/>
            <a:ext cx="24717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Демография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Миграционная убыль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2988000" y="3449160"/>
            <a:ext cx="3240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Прожиточный минимум, в среднем на душу населения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2" name="CustomShape 12"/>
          <p:cNvSpPr/>
          <p:nvPr/>
        </p:nvSpPr>
        <p:spPr>
          <a:xfrm>
            <a:off x="3492000" y="5926680"/>
            <a:ext cx="118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13,3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тыс. руб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CustomShape 13"/>
          <p:cNvSpPr/>
          <p:nvPr/>
        </p:nvSpPr>
        <p:spPr>
          <a:xfrm>
            <a:off x="4886640" y="4585320"/>
            <a:ext cx="935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12,6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83640" y="188640"/>
            <a:ext cx="8208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Показатели социально-экономического развития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249118817"/>
              </p:ext>
            </p:extLst>
          </p:nvPr>
        </p:nvGraphicFramePr>
        <p:xfrm>
          <a:off x="467640" y="785160"/>
          <a:ext cx="8424720" cy="588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5" name="CustomShape 2"/>
          <p:cNvSpPr/>
          <p:nvPr/>
        </p:nvSpPr>
        <p:spPr>
          <a:xfrm>
            <a:off x="467640" y="5760360"/>
            <a:ext cx="1151640" cy="25776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latin typeface="Times New Roman"/>
              </a:rPr>
              <a:t>Строительство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28760" y="857160"/>
            <a:ext cx="8500680" cy="571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760" y="1500120"/>
            <a:ext cx="85006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Доходы бюджета - денежные средства поступающие в бюджет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428760" y="2071800"/>
            <a:ext cx="85006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Расходы бюджета - денежные средства, выплачиваемые из бюджета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428760" y="2643120"/>
            <a:ext cx="8500680" cy="571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428760" y="3357720"/>
            <a:ext cx="8500680" cy="571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428760" y="4071960"/>
            <a:ext cx="8500680" cy="571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428760" y="4714920"/>
            <a:ext cx="8500680" cy="356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Дефицит бюджета - превышение расходов бюджета над его доходами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428760" y="5143680"/>
            <a:ext cx="8429400" cy="4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Профицит бюджета - превышение доходов бюджета над его расходами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428760" y="5643720"/>
            <a:ext cx="8429400" cy="85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a0aff"/>
                </a:solidFill>
                <a:latin typeface="Times New Roman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5" name="CustomShape 10"/>
          <p:cNvSpPr/>
          <p:nvPr/>
        </p:nvSpPr>
        <p:spPr>
          <a:xfrm>
            <a:off x="1222920" y="-29160"/>
            <a:ext cx="6840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002060"/>
                </a:solidFill>
                <a:latin typeface="Times New Roman"/>
              </a:rPr>
              <a:t>Основные понятия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Application>LibreOffice/6.2.8.2$Linux_X86_64 LibreOffice_project/20$Build-2</Application>
  <Words>3098</Words>
  <Paragraphs>624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2019-04-08T04:36:45Z</dcterms:created>
  <dc:creator>Владелец</dc:creator>
  <dc:description/>
  <dc:language>ru-RU</dc:language>
  <cp:lastModifiedBy/>
  <cp:lastPrinted>2019-04-15T00:20:59Z</cp:lastPrinted>
  <dcterms:modified xsi:type="dcterms:W3CDTF">2020-09-01T12:42:28Z</dcterms:modified>
  <cp:revision>167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34</vt:i4>
  </property>
</Properties>
</file>