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embeddedFontLst>
    <p:embeddedFont>
      <p:font typeface="Arial Black" panose="020B0A04020102020204" pitchFamily="34" charset="0"/>
      <p:regular r:id="rId49"/>
      <p:bold r:id="rId50"/>
    </p:embeddedFont>
    <p:embeddedFont>
      <p:font typeface="Raleway" panose="020B0604020202020204" charset="-52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Ou6wO/er5P6OUYiUYxfzEacB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851E35-1D59-40E3-8815-9B8C85D6D1C9}">
  <a:tblStyle styleId="{D7851E35-1D59-40E3-8815-9B8C85D6D1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7F3F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3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2" name="Google Shape;20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4" name="Google Shape;28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4" name="Google Shape;29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3" name="Google Shape;31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3" name="Google Shape;32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3" name="Google Shape;3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1" name="Google Shape;34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5" name="Google Shape;39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2" name="Google Shape;41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1" name="Google Shape;421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9" name="Google Shape;43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1" name="Google Shape;13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5" name="Google Shape;45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5" name="Google Shape;46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8"/>
          <p:cNvPicPr preferRelativeResize="0"/>
          <p:nvPr/>
        </p:nvPicPr>
        <p:blipFill rotWithShape="1">
          <a:blip r:embed="rId2">
            <a:alphaModFix/>
          </a:blip>
          <a:srcRect t="11371" r="3643"/>
          <a:stretch/>
        </p:blipFill>
        <p:spPr>
          <a:xfrm flipH="1">
            <a:off x="-1" y="-12527"/>
            <a:ext cx="8738871" cy="661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8"/>
          <p:cNvSpPr txBox="1">
            <a:spLocks noGrp="1"/>
          </p:cNvSpPr>
          <p:nvPr>
            <p:ph type="ftr" idx="11"/>
          </p:nvPr>
        </p:nvSpPr>
        <p:spPr>
          <a:xfrm>
            <a:off x="77149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9656" y="376640"/>
            <a:ext cx="4236579" cy="512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2527"/>
            <a:ext cx="2790962" cy="2417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8"/>
          <p:cNvSpPr txBox="1">
            <a:spLocks noGrp="1"/>
          </p:cNvSpPr>
          <p:nvPr>
            <p:ph type="title"/>
          </p:nvPr>
        </p:nvSpPr>
        <p:spPr>
          <a:xfrm>
            <a:off x="3010944" y="1742215"/>
            <a:ext cx="5351391" cy="320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body" idx="1"/>
          </p:nvPr>
        </p:nvSpPr>
        <p:spPr>
          <a:xfrm>
            <a:off x="3010944" y="5403786"/>
            <a:ext cx="5382277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7"/>
          <p:cNvSpPr txBox="1"/>
          <p:nvPr/>
        </p:nvSpPr>
        <p:spPr>
          <a:xfrm>
            <a:off x="3469708" y="2591408"/>
            <a:ext cx="5047989" cy="265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8" indent="7938" algn="ctr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5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Спасибо</a:t>
            </a:r>
            <a:br>
              <a:rPr lang="ru-RU" sz="5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sz="5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за внимание</a:t>
            </a:r>
            <a:endParaRPr sz="50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1884" y="5913821"/>
            <a:ext cx="4700323" cy="568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936014"/>
            <a:ext cx="4271375" cy="2921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803" y="428364"/>
            <a:ext cx="3409392" cy="7177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7"/>
          <p:cNvSpPr txBox="1">
            <a:spLocks noGrp="1"/>
          </p:cNvSpPr>
          <p:nvPr>
            <p:ph type="body" idx="1"/>
          </p:nvPr>
        </p:nvSpPr>
        <p:spPr>
          <a:xfrm>
            <a:off x="8414675" y="1487519"/>
            <a:ext cx="2704843" cy="46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57"/>
          <p:cNvSpPr>
            <a:spLocks noGrp="1"/>
          </p:cNvSpPr>
          <p:nvPr>
            <p:ph type="pic" idx="2"/>
          </p:nvPr>
        </p:nvSpPr>
        <p:spPr>
          <a:xfrm>
            <a:off x="8414675" y="355926"/>
            <a:ext cx="3409392" cy="8966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49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49"/>
          <p:cNvSpPr/>
          <p:nvPr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" name="Google Shape;33;p50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51"/>
          <p:cNvPicPr preferRelativeResize="0"/>
          <p:nvPr/>
        </p:nvPicPr>
        <p:blipFill rotWithShape="1">
          <a:blip r:embed="rId2">
            <a:alphaModFix/>
          </a:blip>
          <a:srcRect r="3828" b="9459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1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1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39" name="Google Shape;39;p51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51"/>
          <p:cNvSpPr/>
          <p:nvPr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>
            <a:spLocks noGrp="1"/>
          </p:cNvSpPr>
          <p:nvPr>
            <p:ph type="pic" idx="2"/>
          </p:nvPr>
        </p:nvSpPr>
        <p:spPr>
          <a:xfrm>
            <a:off x="6325644" y="1247583"/>
            <a:ext cx="5866356" cy="5610418"/>
          </a:xfrm>
          <a:prstGeom prst="rect">
            <a:avLst/>
          </a:prstGeom>
          <a:noFill/>
          <a:ln>
            <a:noFill/>
          </a:ln>
        </p:spPr>
      </p:sp>
      <p:pic>
        <p:nvPicPr>
          <p:cNvPr id="46" name="Google Shape;46;p52"/>
          <p:cNvPicPr preferRelativeResize="0"/>
          <p:nvPr/>
        </p:nvPicPr>
        <p:blipFill rotWithShape="1">
          <a:blip r:embed="rId2">
            <a:alphaModFix/>
          </a:blip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2"/>
          <p:cNvSpPr txBox="1"/>
          <p:nvPr/>
        </p:nvSpPr>
        <p:spPr>
          <a:xfrm>
            <a:off x="300625" y="318111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48" name="Google Shape;48;p52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" name="Google Shape;49;p52"/>
          <p:cNvSpPr txBox="1">
            <a:spLocks noGrp="1"/>
          </p:cNvSpPr>
          <p:nvPr>
            <p:ph type="title"/>
          </p:nvPr>
        </p:nvSpPr>
        <p:spPr>
          <a:xfrm>
            <a:off x="1458666" y="1457081"/>
            <a:ext cx="5353834" cy="394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52"/>
          <p:cNvCxnSpPr/>
          <p:nvPr/>
        </p:nvCxnSpPr>
        <p:spPr>
          <a:xfrm>
            <a:off x="5654458" y="496019"/>
            <a:ext cx="3549041" cy="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3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59" name="Google Shape;59;p53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0" name="Google Shape;60;p53"/>
          <p:cNvSpPr/>
          <p:nvPr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">
  <p:cSld name="рисунок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53825"/>
            <a:ext cx="12192000" cy="1041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>
            <a:spLocks noGrp="1"/>
          </p:cNvSpPr>
          <p:nvPr>
            <p:ph type="pic" idx="2"/>
          </p:nvPr>
        </p:nvSpPr>
        <p:spPr>
          <a:xfrm>
            <a:off x="588723" y="987425"/>
            <a:ext cx="11273425" cy="432361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4"/>
          <p:cNvSpPr txBox="1">
            <a:spLocks noGrp="1"/>
          </p:cNvSpPr>
          <p:nvPr>
            <p:ph type="body" idx="1"/>
          </p:nvPr>
        </p:nvSpPr>
        <p:spPr>
          <a:xfrm>
            <a:off x="3832965" y="5437345"/>
            <a:ext cx="8029184" cy="7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54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66" name="Google Shape;66;p54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5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69" name="Google Shape;69;p55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6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6" name="Google Shape;76;p56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28631" y="220249"/>
            <a:ext cx="2712186" cy="5149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1739613" y="2193991"/>
            <a:ext cx="6550145" cy="320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ru-RU" sz="5400">
                <a:latin typeface="Arial"/>
                <a:ea typeface="Arial"/>
                <a:cs typeface="Arial"/>
                <a:sym typeface="Arial"/>
              </a:rPr>
              <a:t>Игра</a:t>
            </a:r>
            <a:br>
              <a:rPr lang="ru-RU" sz="5400">
                <a:latin typeface="Arial"/>
                <a:ea typeface="Arial"/>
                <a:cs typeface="Arial"/>
                <a:sym typeface="Arial"/>
              </a:rPr>
            </a:br>
            <a:r>
              <a:rPr lang="ru-RU" sz="5400"/>
              <a:t>«Прекрасное далёко»</a:t>
            </a: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1739613" y="5403786"/>
            <a:ext cx="4975223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ru-RU"/>
              <a:t>Этап «Первые деньги»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8156" y="2805875"/>
            <a:ext cx="2971863" cy="405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2932" y="2654300"/>
            <a:ext cx="393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3916" y="1879600"/>
            <a:ext cx="1473200" cy="15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Нюансы трудоустройства несовершеннолетних</a:t>
            </a:r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2815388" y="5329989"/>
            <a:ext cx="8538411" cy="104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Возраст, с которого можно устраиваться на работу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Нет испытательного срока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Обязательный медосмотр, который оплачивает работодатель</a:t>
            </a:r>
            <a:endParaRPr/>
          </a:p>
        </p:txBody>
      </p:sp>
      <p:graphicFrame>
        <p:nvGraphicFramePr>
          <p:cNvPr id="188" name="Google Shape;188;p10"/>
          <p:cNvGraphicFramePr/>
          <p:nvPr/>
        </p:nvGraphicFramePr>
        <p:xfrm>
          <a:off x="996042" y="196542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{D7851E35-1D59-40E3-8815-9B8C85D6D1C9}</a:tableStyleId>
              </a:tblPr>
              <a:tblGrid>
                <a:gridCol w="181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Возраст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Сколько можно работать во время каникул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Сколько можно работать, совмещая с учёбой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Где можно работать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 14</a:t>
                      </a:r>
                      <a:endParaRPr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Определяется отдельно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Только творческие профессии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14 до 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часа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2,5 часа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Легкий труд без вреда здоровью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15 до 16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5 часов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2,5 часа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16 до 17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7 часов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часа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2. Оператор зала в компании</a:t>
            </a:r>
            <a:br>
              <a:rPr lang="ru-RU" sz="3200"/>
            </a:br>
            <a:r>
              <a:rPr lang="ru-RU" sz="3200"/>
              <a:t>«Питаемся-и-правильно»</a:t>
            </a:r>
            <a:endParaRPr sz="2400"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83695"/>
          <a:stretch/>
        </p:blipFill>
        <p:spPr>
          <a:xfrm>
            <a:off x="4270703" y="2219265"/>
            <a:ext cx="6658904" cy="7719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4407074" y="3301134"/>
            <a:ext cx="641959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260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20 800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18 096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работой и получил свою первую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Налог с зарплаты</a:t>
            </a:r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ru-RU" sz="1800">
                <a:solidFill>
                  <a:schemeClr val="accent1"/>
                </a:solidFill>
              </a:rPr>
              <a:t>Налог на доходы физических лиц – 13%*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ru-RU" sz="1800">
                <a:solidFill>
                  <a:schemeClr val="accent1"/>
                </a:solidFill>
              </a:rPr>
              <a:t>Платит налог работник, но перечисляет налог в налоговую службу работодатель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/>
              <a:t>Налогом облагается не только зарплата: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любые доходы — зарплата, гонорар за проект, премия;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прибыль от сдачи недвижимости в аренду;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прибыль с продажи акций, облигаций;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выигрыш в лотерею;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/>
              <a:t>Не облагается: </a:t>
            </a:r>
            <a:r>
              <a:rPr lang="ru-RU" sz="1600"/>
              <a:t>стипендия, денежные подарки и т.д.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	           *для доходов, не превышающих 5 млн. рублей.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3. Стажёр</a:t>
            </a:r>
            <a:endParaRPr sz="2800"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84183"/>
          <a:stretch/>
        </p:blipFill>
        <p:spPr>
          <a:xfrm>
            <a:off x="4319835" y="1314744"/>
            <a:ext cx="6725589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4407073" y="2352250"/>
            <a:ext cx="714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стал жертвой мошенников – так называемым дропом.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человек, который обналичивает деньги, украденные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мошенниками с банковских счетов третьих лиц. Дроп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является инициатором преступления, а выполняет указания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злоумышленников, получая за это деньги.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соучастие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преступлении может грозить от штрафа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испорченной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кредитной истории до лишения свободы.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любой ответ работодателя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дополнительные вопросы — в них он пытался выдать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можно меньше информации о компании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предполагаемой работе.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590806" y="2402358"/>
            <a:ext cx="1653435" cy="205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Дропперство</a:t>
            </a:r>
            <a:endParaRPr/>
          </a:p>
        </p:txBody>
      </p:sp>
      <p:sp>
        <p:nvSpPr>
          <p:cNvPr id="222" name="Google Shape;222;p14"/>
          <p:cNvSpPr txBox="1">
            <a:spLocks noGrp="1"/>
          </p:cNvSpPr>
          <p:nvPr>
            <p:ph type="body" idx="1"/>
          </p:nvPr>
        </p:nvSpPr>
        <p:spPr>
          <a:xfrm>
            <a:off x="1271588" y="1690688"/>
            <a:ext cx="7986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ru-RU" sz="2400" b="1">
                <a:solidFill>
                  <a:schemeClr val="accent1"/>
                </a:solidFill>
              </a:rPr>
              <a:t>Дроп (или дропер) </a:t>
            </a:r>
            <a:r>
              <a:rPr lang="ru-RU" sz="2400"/>
              <a:t>— человек, который обналичивает деньги, украденные мошенниками</a:t>
            </a:r>
            <a:br>
              <a:rPr lang="ru-RU" sz="2400"/>
            </a:br>
            <a:r>
              <a:rPr lang="ru-RU" sz="2400"/>
              <a:t>с банковских счетов третьих лиц.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/>
              <a:t>Чем это грозит: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Штраф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Принудительные работы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Испорченная кредитная история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/>
              <a:t>Лишение свободы</a:t>
            </a:r>
            <a:endParaRPr/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9400" y="1423771"/>
            <a:ext cx="2184400" cy="51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4. Стажировка в рекламном агентстве</a:t>
            </a:r>
            <a:endParaRPr/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t="1008" b="83207"/>
          <a:stretch/>
        </p:blipFill>
        <p:spPr>
          <a:xfrm>
            <a:off x="4348414" y="2467139"/>
            <a:ext cx="6697010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 txBox="1"/>
          <p:nvPr/>
        </p:nvSpPr>
        <p:spPr>
          <a:xfrm>
            <a:off x="4407073" y="3504645"/>
            <a:ext cx="71419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отлично справился со стажировкой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заработал много полезных и ценных знаний,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навыков и умений. Отличная инвестиция в свое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образование — это очень пригодится в будущем!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4799" y="2567835"/>
            <a:ext cx="1794702" cy="239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5. Помощник вожатого в летнем лагере</a:t>
            </a:r>
            <a:endParaRPr/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 b="84246"/>
          <a:stretch/>
        </p:blipFill>
        <p:spPr>
          <a:xfrm>
            <a:off x="4407073" y="2116409"/>
            <a:ext cx="6706536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6"/>
          <p:cNvSpPr txBox="1"/>
          <p:nvPr/>
        </p:nvSpPr>
        <p:spPr>
          <a:xfrm>
            <a:off x="4407073" y="3153916"/>
            <a:ext cx="714192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сдержал все свои обещания и выплатил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 — 15 тыс.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Помимо этого герой отлично провёл время, узнал много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нового и повеселился на отрядных мероприятиях.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Прекрасная идея для летнего времяпрепровождения —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 совместить приятное с полезным!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6028" y="2191031"/>
            <a:ext cx="17843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/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Этап 2:</a:t>
            </a:r>
            <a:b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работа в июле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Ход игры: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ознакомление</a:t>
            </a:r>
            <a:b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вакансиями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процесс получения ответов на вопросы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минуты на выбор работы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Уточняющие вопросы</a:t>
            </a:r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87567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Обязательные реквизиты: ИНН, ОГРН, КПП (для юридических лиц), ОКПО, ОКВЭД, полное наименование организации, юридический адрес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Размер заработной платы и условия трудоустройства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Какие задачи входят в обязанность сотрудника</a:t>
            </a:r>
            <a:endParaRPr/>
          </a:p>
        </p:txBody>
      </p:sp>
      <p:pic>
        <p:nvPicPr>
          <p:cNvPr id="257" name="Google Shape;2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0883" y="3294345"/>
            <a:ext cx="3198530" cy="319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>
            <a:spLocks noGrp="1"/>
          </p:cNvSpPr>
          <p:nvPr>
            <p:ph type="body" idx="1"/>
          </p:nvPr>
        </p:nvSpPr>
        <p:spPr>
          <a:xfrm>
            <a:off x="5453858" y="2628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>
                <a:solidFill>
                  <a:schemeClr val="dk1"/>
                </a:solidFill>
              </a:rPr>
              <a:t>Результаты</a:t>
            </a:r>
            <a:endParaRPr/>
          </a:p>
        </p:txBody>
      </p:sp>
      <p:pic>
        <p:nvPicPr>
          <p:cNvPr id="264" name="Google Shape;2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8474" y="2069431"/>
            <a:ext cx="1611000" cy="45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 txBox="1"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2:</a:t>
            </a:r>
            <a:br>
              <a:rPr lang="ru-RU"/>
            </a:br>
            <a:r>
              <a:rPr lang="ru-RU"/>
              <a:t>работа в июле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Правила игры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62563" y="2733824"/>
            <a:ext cx="338951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Команда по 3-5 человек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3717685" y="2804959"/>
            <a:ext cx="645471" cy="645471"/>
          </a:xfrm>
          <a:prstGeom prst="ellipse">
            <a:avLst/>
          </a:prstGeom>
          <a:solidFill>
            <a:srgbClr val="E6215A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887382" y="3000315"/>
            <a:ext cx="306076" cy="2547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467058" y="2666677"/>
            <a:ext cx="323029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Ответы сдаются на специальных бланках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610992" y="2721318"/>
            <a:ext cx="645471" cy="645471"/>
          </a:xfrm>
          <a:prstGeom prst="ellipse">
            <a:avLst/>
          </a:prstGeom>
          <a:solidFill>
            <a:srgbClr val="66C8FF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06142" y="4046700"/>
            <a:ext cx="294835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этапа игры,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 ограничено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3717685" y="3892225"/>
            <a:ext cx="645471" cy="645471"/>
          </a:xfrm>
          <a:prstGeom prst="ellipse">
            <a:avLst/>
          </a:prstGeom>
          <a:solidFill>
            <a:srgbClr val="EE7D00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490867" y="3822334"/>
            <a:ext cx="320648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Пользоваться гаджетами запрещено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7634801" y="3865937"/>
            <a:ext cx="645471" cy="645471"/>
          </a:xfrm>
          <a:prstGeom prst="ellipse">
            <a:avLst/>
          </a:prstGeom>
          <a:solidFill>
            <a:srgbClr val="31B7BB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3941779" y="4080734"/>
            <a:ext cx="269965" cy="2501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43" y="17829"/>
                </a:moveTo>
                <a:cubicBezTo>
                  <a:pt x="17731" y="17829"/>
                  <a:pt x="17409" y="16457"/>
                  <a:pt x="15797" y="16457"/>
                </a:cubicBezTo>
                <a:cubicBezTo>
                  <a:pt x="14830" y="16457"/>
                  <a:pt x="14507" y="17143"/>
                  <a:pt x="14507" y="18171"/>
                </a:cubicBezTo>
                <a:cubicBezTo>
                  <a:pt x="14507" y="19200"/>
                  <a:pt x="14830" y="20229"/>
                  <a:pt x="14830" y="21257"/>
                </a:cubicBezTo>
                <a:cubicBezTo>
                  <a:pt x="14830" y="21257"/>
                  <a:pt x="14830" y="21257"/>
                  <a:pt x="14830" y="21257"/>
                </a:cubicBezTo>
                <a:cubicBezTo>
                  <a:pt x="14830" y="21257"/>
                  <a:pt x="14507" y="21257"/>
                  <a:pt x="14507" y="21257"/>
                </a:cubicBezTo>
                <a:cubicBezTo>
                  <a:pt x="13218" y="21257"/>
                  <a:pt x="11606" y="21600"/>
                  <a:pt x="10316" y="21600"/>
                </a:cubicBezTo>
                <a:cubicBezTo>
                  <a:pt x="9349" y="21600"/>
                  <a:pt x="8382" y="21257"/>
                  <a:pt x="8382" y="20229"/>
                </a:cubicBezTo>
                <a:cubicBezTo>
                  <a:pt x="8382" y="18514"/>
                  <a:pt x="9994" y="18171"/>
                  <a:pt x="9994" y="16457"/>
                </a:cubicBezTo>
                <a:cubicBezTo>
                  <a:pt x="9994" y="15086"/>
                  <a:pt x="8704" y="14057"/>
                  <a:pt x="7415" y="14057"/>
                </a:cubicBezTo>
                <a:cubicBezTo>
                  <a:pt x="6125" y="14057"/>
                  <a:pt x="4836" y="15086"/>
                  <a:pt x="4836" y="16457"/>
                </a:cubicBezTo>
                <a:cubicBezTo>
                  <a:pt x="4836" y="18171"/>
                  <a:pt x="6125" y="19200"/>
                  <a:pt x="6125" y="19886"/>
                </a:cubicBezTo>
                <a:cubicBezTo>
                  <a:pt x="6125" y="20571"/>
                  <a:pt x="5803" y="20914"/>
                  <a:pt x="5481" y="21257"/>
                </a:cubicBezTo>
                <a:cubicBezTo>
                  <a:pt x="5158" y="21600"/>
                  <a:pt x="4513" y="21600"/>
                  <a:pt x="4191" y="21600"/>
                </a:cubicBezTo>
                <a:cubicBezTo>
                  <a:pt x="2901" y="21600"/>
                  <a:pt x="1934" y="21600"/>
                  <a:pt x="967" y="21257"/>
                </a:cubicBezTo>
                <a:cubicBezTo>
                  <a:pt x="645" y="21257"/>
                  <a:pt x="322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7200"/>
                  <a:pt x="645" y="7200"/>
                  <a:pt x="967" y="7200"/>
                </a:cubicBezTo>
                <a:cubicBezTo>
                  <a:pt x="1934" y="7543"/>
                  <a:pt x="2901" y="7543"/>
                  <a:pt x="4191" y="7543"/>
                </a:cubicBezTo>
                <a:cubicBezTo>
                  <a:pt x="4513" y="7543"/>
                  <a:pt x="5158" y="7543"/>
                  <a:pt x="5481" y="7200"/>
                </a:cubicBezTo>
                <a:cubicBezTo>
                  <a:pt x="5803" y="6857"/>
                  <a:pt x="6125" y="6514"/>
                  <a:pt x="6125" y="5829"/>
                </a:cubicBezTo>
                <a:cubicBezTo>
                  <a:pt x="6125" y="5143"/>
                  <a:pt x="4836" y="4114"/>
                  <a:pt x="4836" y="2400"/>
                </a:cubicBezTo>
                <a:cubicBezTo>
                  <a:pt x="4836" y="1029"/>
                  <a:pt x="6125" y="0"/>
                  <a:pt x="7415" y="0"/>
                </a:cubicBezTo>
                <a:cubicBezTo>
                  <a:pt x="8704" y="0"/>
                  <a:pt x="9994" y="1029"/>
                  <a:pt x="9994" y="2400"/>
                </a:cubicBezTo>
                <a:cubicBezTo>
                  <a:pt x="9994" y="4114"/>
                  <a:pt x="8382" y="4457"/>
                  <a:pt x="8382" y="6171"/>
                </a:cubicBezTo>
                <a:cubicBezTo>
                  <a:pt x="8382" y="7200"/>
                  <a:pt x="9349" y="7543"/>
                  <a:pt x="10316" y="7543"/>
                </a:cubicBezTo>
                <a:cubicBezTo>
                  <a:pt x="11928" y="7543"/>
                  <a:pt x="13218" y="7200"/>
                  <a:pt x="14830" y="7200"/>
                </a:cubicBezTo>
                <a:cubicBezTo>
                  <a:pt x="14830" y="7200"/>
                  <a:pt x="14830" y="7200"/>
                  <a:pt x="14830" y="7200"/>
                </a:cubicBezTo>
                <a:cubicBezTo>
                  <a:pt x="14830" y="7200"/>
                  <a:pt x="14830" y="7886"/>
                  <a:pt x="14830" y="8229"/>
                </a:cubicBezTo>
                <a:cubicBezTo>
                  <a:pt x="14507" y="9257"/>
                  <a:pt x="14507" y="10286"/>
                  <a:pt x="14507" y="11657"/>
                </a:cubicBezTo>
                <a:cubicBezTo>
                  <a:pt x="14507" y="12000"/>
                  <a:pt x="14507" y="12686"/>
                  <a:pt x="14830" y="13029"/>
                </a:cubicBezTo>
                <a:cubicBezTo>
                  <a:pt x="15152" y="13371"/>
                  <a:pt x="15475" y="13714"/>
                  <a:pt x="16119" y="13714"/>
                </a:cubicBezTo>
                <a:cubicBezTo>
                  <a:pt x="16764" y="13714"/>
                  <a:pt x="17731" y="12343"/>
                  <a:pt x="19343" y="12343"/>
                </a:cubicBezTo>
                <a:cubicBezTo>
                  <a:pt x="20633" y="12343"/>
                  <a:pt x="21600" y="13714"/>
                  <a:pt x="21600" y="15086"/>
                </a:cubicBezTo>
                <a:cubicBezTo>
                  <a:pt x="21600" y="16800"/>
                  <a:pt x="20633" y="17829"/>
                  <a:pt x="19343" y="178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822068" y="2944238"/>
            <a:ext cx="252767" cy="199630"/>
          </a:xfrm>
          <a:custGeom>
            <a:avLst/>
            <a:gdLst/>
            <a:ahLst/>
            <a:cxnLst/>
            <a:rect l="l" t="t" r="r" b="b"/>
            <a:pathLst>
              <a:path w="21431" h="21388" extrusionOk="0">
                <a:moveTo>
                  <a:pt x="16875" y="17153"/>
                </a:moveTo>
                <a:cubicBezTo>
                  <a:pt x="16875" y="19270"/>
                  <a:pt x="15187" y="21388"/>
                  <a:pt x="13500" y="21388"/>
                </a:cubicBezTo>
                <a:cubicBezTo>
                  <a:pt x="3375" y="21388"/>
                  <a:pt x="3375" y="21388"/>
                  <a:pt x="3375" y="21388"/>
                </a:cubicBezTo>
                <a:cubicBezTo>
                  <a:pt x="1350" y="21388"/>
                  <a:pt x="0" y="19270"/>
                  <a:pt x="0" y="17153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0" y="1906"/>
                  <a:pt x="1350" y="212"/>
                  <a:pt x="3375" y="212"/>
                </a:cubicBezTo>
                <a:cubicBezTo>
                  <a:pt x="13500" y="212"/>
                  <a:pt x="13500" y="212"/>
                  <a:pt x="13500" y="212"/>
                </a:cubicBezTo>
                <a:cubicBezTo>
                  <a:pt x="13837" y="212"/>
                  <a:pt x="14512" y="212"/>
                  <a:pt x="14850" y="212"/>
                </a:cubicBezTo>
                <a:cubicBezTo>
                  <a:pt x="14850" y="635"/>
                  <a:pt x="14850" y="635"/>
                  <a:pt x="15187" y="635"/>
                </a:cubicBezTo>
                <a:cubicBezTo>
                  <a:pt x="15187" y="1059"/>
                  <a:pt x="15187" y="1059"/>
                  <a:pt x="14850" y="1059"/>
                </a:cubicBezTo>
                <a:cubicBezTo>
                  <a:pt x="14512" y="1906"/>
                  <a:pt x="14512" y="1906"/>
                  <a:pt x="14512" y="1906"/>
                </a:cubicBezTo>
                <a:cubicBezTo>
                  <a:pt x="14175" y="1906"/>
                  <a:pt x="14175" y="1906"/>
                  <a:pt x="13837" y="1906"/>
                </a:cubicBezTo>
                <a:cubicBezTo>
                  <a:pt x="13837" y="1906"/>
                  <a:pt x="13500" y="1906"/>
                  <a:pt x="13500" y="1906"/>
                </a:cubicBezTo>
                <a:cubicBezTo>
                  <a:pt x="3375" y="1906"/>
                  <a:pt x="3375" y="1906"/>
                  <a:pt x="3375" y="1906"/>
                </a:cubicBezTo>
                <a:cubicBezTo>
                  <a:pt x="2363" y="1906"/>
                  <a:pt x="1350" y="3176"/>
                  <a:pt x="1350" y="4447"/>
                </a:cubicBezTo>
                <a:cubicBezTo>
                  <a:pt x="1350" y="17153"/>
                  <a:pt x="1350" y="17153"/>
                  <a:pt x="1350" y="17153"/>
                </a:cubicBezTo>
                <a:cubicBezTo>
                  <a:pt x="1350" y="18423"/>
                  <a:pt x="2363" y="19270"/>
                  <a:pt x="3375" y="19270"/>
                </a:cubicBezTo>
                <a:cubicBezTo>
                  <a:pt x="13500" y="19270"/>
                  <a:pt x="13500" y="19270"/>
                  <a:pt x="13500" y="19270"/>
                </a:cubicBezTo>
                <a:cubicBezTo>
                  <a:pt x="14512" y="19270"/>
                  <a:pt x="15187" y="18423"/>
                  <a:pt x="15187" y="17153"/>
                </a:cubicBezTo>
                <a:cubicBezTo>
                  <a:pt x="15187" y="15035"/>
                  <a:pt x="15187" y="15035"/>
                  <a:pt x="15187" y="15035"/>
                </a:cubicBezTo>
                <a:cubicBezTo>
                  <a:pt x="15187" y="15035"/>
                  <a:pt x="15525" y="14612"/>
                  <a:pt x="15525" y="14612"/>
                </a:cubicBezTo>
                <a:cubicBezTo>
                  <a:pt x="16200" y="13764"/>
                  <a:pt x="16200" y="13764"/>
                  <a:pt x="16200" y="13764"/>
                </a:cubicBezTo>
                <a:cubicBezTo>
                  <a:pt x="16200" y="13764"/>
                  <a:pt x="16537" y="13764"/>
                  <a:pt x="16537" y="13764"/>
                </a:cubicBezTo>
                <a:cubicBezTo>
                  <a:pt x="16875" y="13764"/>
                  <a:pt x="16875" y="13764"/>
                  <a:pt x="16875" y="14188"/>
                </a:cubicBezTo>
                <a:lnTo>
                  <a:pt x="16875" y="17153"/>
                </a:lnTo>
                <a:close/>
                <a:moveTo>
                  <a:pt x="19237" y="7412"/>
                </a:moveTo>
                <a:cubicBezTo>
                  <a:pt x="11137" y="17576"/>
                  <a:pt x="11137" y="17576"/>
                  <a:pt x="11137" y="17576"/>
                </a:cubicBezTo>
                <a:cubicBezTo>
                  <a:pt x="7763" y="17576"/>
                  <a:pt x="7763" y="17576"/>
                  <a:pt x="7763" y="17576"/>
                </a:cubicBezTo>
                <a:cubicBezTo>
                  <a:pt x="7763" y="12917"/>
                  <a:pt x="7763" y="12917"/>
                  <a:pt x="7763" y="12917"/>
                </a:cubicBezTo>
                <a:cubicBezTo>
                  <a:pt x="15862" y="2753"/>
                  <a:pt x="15862" y="2753"/>
                  <a:pt x="15862" y="2753"/>
                </a:cubicBezTo>
                <a:lnTo>
                  <a:pt x="19237" y="7412"/>
                </a:lnTo>
                <a:close/>
                <a:moveTo>
                  <a:pt x="12150" y="14188"/>
                </a:moveTo>
                <a:cubicBezTo>
                  <a:pt x="10125" y="12070"/>
                  <a:pt x="10125" y="12070"/>
                  <a:pt x="10125" y="12070"/>
                </a:cubicBezTo>
                <a:cubicBezTo>
                  <a:pt x="8775" y="13764"/>
                  <a:pt x="8775" y="13764"/>
                  <a:pt x="8775" y="13764"/>
                </a:cubicBezTo>
                <a:cubicBezTo>
                  <a:pt x="8775" y="14612"/>
                  <a:pt x="8775" y="14612"/>
                  <a:pt x="8775" y="14612"/>
                </a:cubicBezTo>
                <a:cubicBezTo>
                  <a:pt x="9788" y="14612"/>
                  <a:pt x="9788" y="14612"/>
                  <a:pt x="9788" y="14612"/>
                </a:cubicBezTo>
                <a:cubicBezTo>
                  <a:pt x="9788" y="15882"/>
                  <a:pt x="9788" y="15882"/>
                  <a:pt x="9788" y="15882"/>
                </a:cubicBezTo>
                <a:cubicBezTo>
                  <a:pt x="10463" y="15882"/>
                  <a:pt x="10463" y="15882"/>
                  <a:pt x="10463" y="15882"/>
                </a:cubicBezTo>
                <a:lnTo>
                  <a:pt x="12150" y="14188"/>
                </a:lnTo>
                <a:close/>
                <a:moveTo>
                  <a:pt x="15525" y="5294"/>
                </a:moveTo>
                <a:cubicBezTo>
                  <a:pt x="11475" y="10376"/>
                  <a:pt x="11475" y="10376"/>
                  <a:pt x="11475" y="10376"/>
                </a:cubicBezTo>
                <a:cubicBezTo>
                  <a:pt x="11137" y="10376"/>
                  <a:pt x="11137" y="10800"/>
                  <a:pt x="11137" y="10800"/>
                </a:cubicBezTo>
                <a:cubicBezTo>
                  <a:pt x="11475" y="11223"/>
                  <a:pt x="11475" y="11223"/>
                  <a:pt x="11812" y="10800"/>
                </a:cubicBezTo>
                <a:cubicBezTo>
                  <a:pt x="15862" y="5717"/>
                  <a:pt x="15862" y="5717"/>
                  <a:pt x="15862" y="5717"/>
                </a:cubicBezTo>
                <a:cubicBezTo>
                  <a:pt x="15862" y="5294"/>
                  <a:pt x="15862" y="5294"/>
                  <a:pt x="15862" y="5294"/>
                </a:cubicBezTo>
                <a:cubicBezTo>
                  <a:pt x="15862" y="4870"/>
                  <a:pt x="15525" y="4870"/>
                  <a:pt x="15525" y="5294"/>
                </a:cubicBezTo>
                <a:close/>
                <a:moveTo>
                  <a:pt x="19912" y="6141"/>
                </a:moveTo>
                <a:cubicBezTo>
                  <a:pt x="16537" y="1906"/>
                  <a:pt x="16537" y="1906"/>
                  <a:pt x="16537" y="1906"/>
                </a:cubicBezTo>
                <a:cubicBezTo>
                  <a:pt x="17550" y="635"/>
                  <a:pt x="17550" y="635"/>
                  <a:pt x="17550" y="635"/>
                </a:cubicBezTo>
                <a:cubicBezTo>
                  <a:pt x="17887" y="-212"/>
                  <a:pt x="18900" y="-212"/>
                  <a:pt x="19237" y="635"/>
                </a:cubicBezTo>
                <a:cubicBezTo>
                  <a:pt x="20925" y="2753"/>
                  <a:pt x="20925" y="2753"/>
                  <a:pt x="20925" y="2753"/>
                </a:cubicBezTo>
                <a:cubicBezTo>
                  <a:pt x="21600" y="3600"/>
                  <a:pt x="21600" y="4447"/>
                  <a:pt x="20925" y="4870"/>
                </a:cubicBezTo>
                <a:lnTo>
                  <a:pt x="19912" y="61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848922" y="4089735"/>
            <a:ext cx="225913" cy="2282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0" y="18240"/>
                </a:moveTo>
                <a:cubicBezTo>
                  <a:pt x="18720" y="21120"/>
                  <a:pt x="18720" y="21120"/>
                  <a:pt x="1872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632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5280" y="21120"/>
                  <a:pt x="4800" y="21600"/>
                  <a:pt x="4320" y="21600"/>
                </a:cubicBezTo>
                <a:cubicBezTo>
                  <a:pt x="384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840" y="0"/>
                  <a:pt x="4320" y="0"/>
                </a:cubicBezTo>
                <a:cubicBezTo>
                  <a:pt x="4800" y="0"/>
                  <a:pt x="528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6320" y="480"/>
                  <a:pt x="16320" y="480"/>
                  <a:pt x="1632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72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600" y="2880"/>
                  <a:pt x="21600" y="3360"/>
                  <a:pt x="21600" y="3840"/>
                </a:cubicBezTo>
                <a:cubicBezTo>
                  <a:pt x="21600" y="4320"/>
                  <a:pt x="21600" y="4800"/>
                  <a:pt x="21120" y="5280"/>
                </a:cubicBezTo>
                <a:cubicBezTo>
                  <a:pt x="15840" y="10560"/>
                  <a:pt x="15840" y="10560"/>
                  <a:pt x="1584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600" y="16320"/>
                  <a:pt x="21600" y="16800"/>
                  <a:pt x="21600" y="17280"/>
                </a:cubicBezTo>
                <a:cubicBezTo>
                  <a:pt x="21600" y="17760"/>
                  <a:pt x="21600" y="18240"/>
                  <a:pt x="21120" y="182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2"/>
          <p:cNvGrpSpPr/>
          <p:nvPr/>
        </p:nvGrpSpPr>
        <p:grpSpPr>
          <a:xfrm>
            <a:off x="4737732" y="2243282"/>
            <a:ext cx="2492053" cy="2802465"/>
            <a:chOff x="10523591" y="4979989"/>
            <a:chExt cx="3339992" cy="3756024"/>
          </a:xfrm>
        </p:grpSpPr>
        <p:sp>
          <p:nvSpPr>
            <p:cNvPr id="113" name="Google Shape;113;p2"/>
            <p:cNvSpPr/>
            <p:nvPr/>
          </p:nvSpPr>
          <p:spPr>
            <a:xfrm rot="5400000">
              <a:off x="11156452" y="4787840"/>
              <a:ext cx="1499589" cy="1883886"/>
            </a:xfrm>
            <a:custGeom>
              <a:avLst/>
              <a:gdLst/>
              <a:ahLst/>
              <a:cxnLst/>
              <a:rect l="l" t="t" r="r" b="b"/>
              <a:pathLst>
                <a:path w="539" h="677" extrusionOk="0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rgbClr val="E6215A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5400000">
              <a:off x="12222380" y="5595219"/>
              <a:ext cx="2053120" cy="1229286"/>
            </a:xfrm>
            <a:custGeom>
              <a:avLst/>
              <a:gdLst/>
              <a:ahLst/>
              <a:cxnLst/>
              <a:rect l="l" t="t" r="r" b="b"/>
              <a:pathLst>
                <a:path w="738" h="442" extrusionOk="0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solidFill>
              <a:srgbClr val="66C8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5400000">
              <a:off x="10112263" y="6890907"/>
              <a:ext cx="2053120" cy="1230460"/>
            </a:xfrm>
            <a:custGeom>
              <a:avLst/>
              <a:gdLst/>
              <a:ahLst/>
              <a:cxnLst/>
              <a:rect l="l" t="t" r="r" b="b"/>
              <a:pathLst>
                <a:path w="738" h="442" extrusionOk="0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solidFill>
              <a:srgbClr val="888C8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5400000">
              <a:off x="10482457" y="5602860"/>
              <a:ext cx="1752264" cy="1669996"/>
            </a:xfrm>
            <a:custGeom>
              <a:avLst/>
              <a:gdLst/>
              <a:ahLst/>
              <a:cxnLst/>
              <a:rect l="l" t="t" r="r" b="b"/>
              <a:pathLst>
                <a:path w="630" h="600" extrusionOk="0">
                  <a:moveTo>
                    <a:pt x="25" y="292"/>
                  </a:moveTo>
                  <a:cubicBezTo>
                    <a:pt x="1" y="338"/>
                    <a:pt x="0" y="394"/>
                    <a:pt x="28" y="442"/>
                  </a:cubicBezTo>
                  <a:cubicBezTo>
                    <a:pt x="79" y="531"/>
                    <a:pt x="79" y="531"/>
                    <a:pt x="79" y="531"/>
                  </a:cubicBezTo>
                  <a:cubicBezTo>
                    <a:pt x="101" y="569"/>
                    <a:pt x="155" y="600"/>
                    <a:pt x="199" y="600"/>
                  </a:cubicBezTo>
                  <a:cubicBezTo>
                    <a:pt x="630" y="600"/>
                    <a:pt x="630" y="600"/>
                    <a:pt x="630" y="600"/>
                  </a:cubicBezTo>
                  <a:cubicBezTo>
                    <a:pt x="574" y="600"/>
                    <a:pt x="526" y="571"/>
                    <a:pt x="498" y="528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5" y="292"/>
                    <a:pt x="25" y="292"/>
                    <a:pt x="25" y="292"/>
                  </a:cubicBezTo>
                </a:path>
              </a:pathLst>
            </a:custGeom>
            <a:solidFill>
              <a:srgbClr val="EE7D0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5400000">
              <a:off x="12153628" y="6441971"/>
              <a:ext cx="1749913" cy="1669997"/>
            </a:xfrm>
            <a:custGeom>
              <a:avLst/>
              <a:gdLst/>
              <a:ahLst/>
              <a:cxnLst/>
              <a:rect l="l" t="t" r="r" b="b"/>
              <a:pathLst>
                <a:path w="629" h="600" extrusionOk="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solidFill>
              <a:srgbClr val="31B7BB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5400000">
              <a:off x="11730549" y="7042512"/>
              <a:ext cx="1499589" cy="1887412"/>
            </a:xfrm>
            <a:custGeom>
              <a:avLst/>
              <a:gdLst/>
              <a:ahLst/>
              <a:cxnLst/>
              <a:rect l="l" t="t" r="r" b="b"/>
              <a:pathLst>
                <a:path w="539" h="678" extrusionOk="0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solidFill>
              <a:srgbClr val="00965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73037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ru-RU" sz="2400"/>
              <a:t>6. Стипендия в благотворительном фонде помощи бездомным животным «Мягкие лапки»</a:t>
            </a:r>
            <a:endParaRPr/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b="84151"/>
          <a:stretch/>
        </p:blipFill>
        <p:spPr>
          <a:xfrm>
            <a:off x="4435652" y="2116409"/>
            <a:ext cx="6649378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0"/>
          <p:cNvSpPr txBox="1"/>
          <p:nvPr/>
        </p:nvSpPr>
        <p:spPr>
          <a:xfrm>
            <a:off x="4407073" y="3153916"/>
            <a:ext cx="714192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стали жертвой мошенников — так называемым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дроппером.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 было проверить обязательные реквизиты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компании – название в них не соответствует названию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вакансии. Преступники очень часто создают много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однотипных объявлений, не меняя в них информацию,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надеясь на невнимательность людей — вот вы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попались!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2834" y="2113277"/>
            <a:ext cx="1574973" cy="373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Дропперство</a:t>
            </a:r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body" idx="1"/>
          </p:nvPr>
        </p:nvSpPr>
        <p:spPr>
          <a:xfrm>
            <a:off x="2754682" y="1690688"/>
            <a:ext cx="91126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sz="2000" b="1">
                <a:solidFill>
                  <a:schemeClr val="accent1"/>
                </a:solidFill>
              </a:rPr>
              <a:t>Под видом работодателя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работа, связанная с переводом и обналичиванием денег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</a:pPr>
            <a:r>
              <a:rPr lang="ru-RU" sz="2000" b="1">
                <a:solidFill>
                  <a:schemeClr val="accent3"/>
                </a:solidFill>
              </a:rPr>
              <a:t>Под видом органов государственной безопасности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работа по поиску преступников: для этого требуется побыть наживкой для преступников и снять эти деньги в банкомате.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Под видом сотрудников банка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нужно вывести деньги с якобы замороженных счетов банков, попавших под санкции, на «безопасные» счета.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ru-RU" sz="2000" b="1">
                <a:solidFill>
                  <a:schemeClr val="accent4"/>
                </a:solidFill>
              </a:rPr>
              <a:t>Под видом ошибившегося человека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Мошенники «случайно» переводят на банковский счет деньги, а затем просят их вернуть наличными или перевести на карту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7. Работа курьером</a:t>
            </a:r>
            <a:endParaRPr/>
          </a:p>
        </p:txBody>
      </p:sp>
      <p:pic>
        <p:nvPicPr>
          <p:cNvPr id="287" name="Google Shape;287;p22"/>
          <p:cNvPicPr preferRelativeResize="0"/>
          <p:nvPr/>
        </p:nvPicPr>
        <p:blipFill rotWithShape="1">
          <a:blip r:embed="rId3">
            <a:alphaModFix/>
          </a:blip>
          <a:srcRect b="84183"/>
          <a:stretch/>
        </p:blipFill>
        <p:spPr>
          <a:xfrm>
            <a:off x="4435652" y="2116409"/>
            <a:ext cx="6716062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 txBox="1"/>
          <p:nvPr/>
        </p:nvSpPr>
        <p:spPr>
          <a:xfrm>
            <a:off x="4407073" y="3153916"/>
            <a:ext cx="714192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работал не покладая рук всё возможное время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заработал 1200 руб х 5 (дней в неделю) х 4 (недели) 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24 000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20 880 руб.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хорошо справился с работой и получил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title"/>
          </p:nvPr>
        </p:nvSpPr>
        <p:spPr>
          <a:xfrm>
            <a:off x="249476" y="2399450"/>
            <a:ext cx="3834008" cy="287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8. Помощник маркетолога маркетплейса удаленно</a:t>
            </a:r>
            <a:endParaRPr/>
          </a:p>
        </p:txBody>
      </p:sp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/>
          </a:blip>
          <a:srcRect b="84608"/>
          <a:stretch/>
        </p:blipFill>
        <p:spPr>
          <a:xfrm>
            <a:off x="4407073" y="1234530"/>
            <a:ext cx="6677957" cy="72582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3"/>
          <p:cNvSpPr txBox="1"/>
          <p:nvPr/>
        </p:nvSpPr>
        <p:spPr>
          <a:xfrm>
            <a:off x="4407073" y="2272037"/>
            <a:ext cx="714192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просил героя покупать небольшое количество товара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маркетплейсе, а потом возвращал деньги. Сначала всё шло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хорошо и герою даже удалось заработать 1 тысячу рублей,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после третьей итерации, когда герой потратил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тысяч рублей,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перестал выходить на связь. Итого, герой не только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заработал деньги, но ещё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потратил свои.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банковские реквизиты –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их формат не соответствует требуемой форме, то есть содержит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меньше цифр, чем нужно.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тому же работодатель предупреждает, что нужен стартовый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капитал – это нормально для предпринимательства,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подозрительно для работы по найму.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Мошенники на маркетплейсах</a:t>
            </a:r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body" idx="1"/>
          </p:nvPr>
        </p:nvSpPr>
        <p:spPr>
          <a:xfrm>
            <a:off x="838200" y="2314140"/>
            <a:ext cx="3821482" cy="189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sz="2000" b="1">
                <a:solidFill>
                  <a:schemeClr val="accent1"/>
                </a:solidFill>
              </a:rPr>
              <a:t>Обещают быстрые деньги за простые действия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Лайки и оценки товаров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Комментарии товарам</a:t>
            </a:r>
            <a:br>
              <a:rPr lang="ru-RU" sz="2000"/>
            </a:br>
            <a:r>
              <a:rPr lang="ru-RU" sz="2000"/>
              <a:t>и отелям</a:t>
            </a:r>
            <a:endParaRPr/>
          </a:p>
        </p:txBody>
      </p:sp>
      <p:sp>
        <p:nvSpPr>
          <p:cNvPr id="307" name="Google Shape;307;p24"/>
          <p:cNvSpPr txBox="1"/>
          <p:nvPr/>
        </p:nvSpPr>
        <p:spPr>
          <a:xfrm>
            <a:off x="5129932" y="2314140"/>
            <a:ext cx="3821482" cy="201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Могут украсть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Деньги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карты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Личный кабинет</a:t>
            </a:r>
            <a:b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маркетплейсе</a:t>
            </a:r>
            <a:endParaRPr/>
          </a:p>
        </p:txBody>
      </p:sp>
      <p:sp>
        <p:nvSpPr>
          <p:cNvPr id="308" name="Google Shape;308;p24"/>
          <p:cNvSpPr txBox="1"/>
          <p:nvPr/>
        </p:nvSpPr>
        <p:spPr>
          <a:xfrm>
            <a:off x="2504685" y="4954324"/>
            <a:ext cx="46534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Они есть даже</a:t>
            </a:r>
            <a:br>
              <a:rPr lang="ru-RU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на проверенных маркетплейсах</a:t>
            </a:r>
            <a:endParaRPr/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8756" y="1928812"/>
            <a:ext cx="4072943" cy="492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9. Оператор зала в компании</a:t>
            </a:r>
            <a:br>
              <a:rPr lang="ru-RU" sz="3600"/>
            </a:br>
            <a:r>
              <a:rPr lang="ru-RU" sz="3600"/>
              <a:t>«Питаемся-и-правильно»</a:t>
            </a:r>
            <a:endParaRPr/>
          </a:p>
        </p:txBody>
      </p:sp>
      <p:pic>
        <p:nvPicPr>
          <p:cNvPr id="316" name="Google Shape;316;p25"/>
          <p:cNvPicPr preferRelativeResize="0"/>
          <p:nvPr/>
        </p:nvPicPr>
        <p:blipFill rotWithShape="1">
          <a:blip r:embed="rId3">
            <a:alphaModFix/>
          </a:blip>
          <a:srcRect b="84700"/>
          <a:stretch/>
        </p:blipFill>
        <p:spPr>
          <a:xfrm>
            <a:off x="4416599" y="2312137"/>
            <a:ext cx="6668431" cy="72582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5"/>
          <p:cNvSpPr txBox="1"/>
          <p:nvPr/>
        </p:nvSpPr>
        <p:spPr>
          <a:xfrm>
            <a:off x="4407073" y="3349645"/>
            <a:ext cx="667795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260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20 800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18 096 руб.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прекрасно справился с работой и получил свою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5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10. Менеджер зала в компании «Питаемся-и-правильно»</a:t>
            </a:r>
            <a:endParaRPr/>
          </a:p>
        </p:txBody>
      </p:sp>
      <p:pic>
        <p:nvPicPr>
          <p:cNvPr id="326" name="Google Shape;326;p26"/>
          <p:cNvPicPr preferRelativeResize="0"/>
          <p:nvPr/>
        </p:nvPicPr>
        <p:blipFill rotWithShape="1">
          <a:blip r:embed="rId3">
            <a:alphaModFix/>
          </a:blip>
          <a:srcRect b="84670"/>
          <a:stretch/>
        </p:blipFill>
        <p:spPr>
          <a:xfrm>
            <a:off x="4416599" y="2312137"/>
            <a:ext cx="6668431" cy="72582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6"/>
          <p:cNvSpPr txBox="1"/>
          <p:nvPr/>
        </p:nvSpPr>
        <p:spPr>
          <a:xfrm>
            <a:off x="4407073" y="3349645"/>
            <a:ext cx="667795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400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32 000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27 840 руб.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новой должностью и получил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6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Налоги в вакансиях</a:t>
            </a:r>
            <a:endParaRPr/>
          </a:p>
        </p:txBody>
      </p:sp>
      <p:graphicFrame>
        <p:nvGraphicFramePr>
          <p:cNvPr id="336" name="Google Shape;336;p27"/>
          <p:cNvGraphicFramePr/>
          <p:nvPr/>
        </p:nvGraphicFramePr>
        <p:xfrm>
          <a:off x="2836409" y="174125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{D7851E35-1D59-40E3-8815-9B8C85D6D1C9}</a:tableStyleId>
              </a:tblPr>
              <a:tblGrid>
                <a:gridCol w="485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Что написано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Что это значит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брутто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Это зарплата до вычета налогов. Значит, получите 30 т.р. – 13% =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26 100 рублей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гросс (gross)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«грязными»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начисленная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нетто – 30 тысяч рублей</a:t>
                      </a:r>
                      <a:endParaRPr sz="1800"/>
                    </a:p>
                  </a:txBody>
                  <a:tcPr marL="91450" marR="91450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Так называют зарплату после вычета налогов. Это значит, что итоговая сумма денег, которую вам выплатят, составит  30 тысяч рублей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«на руки»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«чистыми» или net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к выдаче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37" name="Google Shape;33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80722"/>
            <a:ext cx="11049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056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11. Помощник менеджера в рекламном агентстве </a:t>
            </a:r>
            <a:endParaRPr/>
          </a:p>
        </p:txBody>
      </p:sp>
      <p:pic>
        <p:nvPicPr>
          <p:cNvPr id="344" name="Google Shape;344;p28"/>
          <p:cNvPicPr preferRelativeResize="0"/>
          <p:nvPr/>
        </p:nvPicPr>
        <p:blipFill rotWithShape="1">
          <a:blip r:embed="rId3">
            <a:alphaModFix/>
          </a:blip>
          <a:srcRect b="84231"/>
          <a:stretch/>
        </p:blipFill>
        <p:spPr>
          <a:xfrm>
            <a:off x="4416599" y="2294358"/>
            <a:ext cx="6725589" cy="74360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8"/>
          <p:cNvSpPr txBox="1"/>
          <p:nvPr/>
        </p:nvSpPr>
        <p:spPr>
          <a:xfrm>
            <a:off x="4407073" y="3349645"/>
            <a:ext cx="667795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выплатил всю причитающуюся зарплату,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за перевыполненный план продаж ещё выдал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премию в размере 5 тысяч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новыми рабочими задачами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получил первую 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8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/>
          <p:nvPr/>
        </p:nvSpPr>
        <p:spPr>
          <a:xfrm>
            <a:off x="839788" y="1828800"/>
            <a:ext cx="413226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Этап 3: работа</a:t>
            </a:r>
            <a:b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 августе</a:t>
            </a:r>
            <a:endParaRPr/>
          </a:p>
        </p:txBody>
      </p:sp>
      <p:sp>
        <p:nvSpPr>
          <p:cNvPr id="354" name="Google Shape;354;p29"/>
          <p:cNvSpPr txBox="1"/>
          <p:nvPr/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Ход игры: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ознакомление с вакансиями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процесс получения ответов на вопросы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минуты на выбор работы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14941">
            <a:off x="6595176" y="1579660"/>
            <a:ext cx="5214478" cy="454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Персонажи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2028173" y="2198469"/>
            <a:ext cx="49991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Герою от 14 до 17 лет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Хочет накопить на покупку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Уже есть 15 тысяч рублей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Решает заработать недостающую сумму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Может работать только</a:t>
            </a:r>
            <a:br>
              <a:rPr lang="ru-RU" sz="2400"/>
            </a:br>
            <a:r>
              <a:rPr lang="ru-RU" sz="2400"/>
              <a:t>3 летних месяца</a:t>
            </a: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3353" y="895715"/>
            <a:ext cx="4208491" cy="597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Уточняющие вопросы</a:t>
            </a:r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058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Обязательные реквизиты: ИНН, ОГРН, КПП</a:t>
            </a:r>
            <a:br>
              <a:rPr lang="ru-RU" sz="2400"/>
            </a:br>
            <a:r>
              <a:rPr lang="ru-RU" sz="2400"/>
              <a:t>(для юридических лиц), ОКПО, ОКВЭД, полное наименование организации, юридический адрес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Размер заработной платы и условия трудоустройства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Какие задачи входят в обязанность сотрудника</a:t>
            </a:r>
            <a:endParaRPr/>
          </a:p>
        </p:txBody>
      </p:sp>
      <p:pic>
        <p:nvPicPr>
          <p:cNvPr id="361" name="Google Shape;36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0883" y="3294345"/>
            <a:ext cx="3198530" cy="319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>
            <a:spLocks noGrp="1"/>
          </p:cNvSpPr>
          <p:nvPr>
            <p:ph type="body" idx="1"/>
          </p:nvPr>
        </p:nvSpPr>
        <p:spPr>
          <a:xfrm>
            <a:off x="5453858" y="2628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>
                <a:solidFill>
                  <a:schemeClr val="dk1"/>
                </a:solidFill>
              </a:rPr>
              <a:t>Результаты</a:t>
            </a:r>
            <a:endParaRPr/>
          </a:p>
        </p:txBody>
      </p:sp>
      <p:pic>
        <p:nvPicPr>
          <p:cNvPr id="368" name="Google Shape;3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8474" y="2069431"/>
            <a:ext cx="1611000" cy="45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1"/>
          <p:cNvSpPr txBox="1"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3: работа</a:t>
            </a:r>
            <a:br>
              <a:rPr lang="ru-RU"/>
            </a:br>
            <a:r>
              <a:rPr lang="ru-RU"/>
              <a:t>в августе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058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12. Работа по продвижению новой криптовалюты</a:t>
            </a:r>
            <a:endParaRPr sz="3600"/>
          </a:p>
        </p:txBody>
      </p:sp>
      <p:pic>
        <p:nvPicPr>
          <p:cNvPr id="376" name="Google Shape;376;p32"/>
          <p:cNvPicPr preferRelativeResize="0"/>
          <p:nvPr/>
        </p:nvPicPr>
        <p:blipFill rotWithShape="1">
          <a:blip r:embed="rId3">
            <a:alphaModFix/>
          </a:blip>
          <a:srcRect b="84167"/>
          <a:stretch/>
        </p:blipFill>
        <p:spPr>
          <a:xfrm>
            <a:off x="4445178" y="2294358"/>
            <a:ext cx="6697010" cy="74360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2"/>
          <p:cNvSpPr txBox="1"/>
          <p:nvPr/>
        </p:nvSpPr>
        <p:spPr>
          <a:xfrm>
            <a:off x="4407073" y="3349645"/>
            <a:ext cx="667795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Компания, которая так агрессивно предлагает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привлекать других покупателей или вкладчиков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её акции и обещает доходы за привлечение других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людей, — обычно является финансовой пирамидой.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мошенническая схема!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Признаки финансовых пирамид</a:t>
            </a:r>
            <a:endParaRPr/>
          </a:p>
        </p:txBody>
      </p:sp>
      <p:sp>
        <p:nvSpPr>
          <p:cNvPr id="386" name="Google Shape;38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484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sz="2000" b="1">
                <a:solidFill>
                  <a:schemeClr val="accent1"/>
                </a:solidFill>
              </a:rPr>
              <a:t>Финансовая пирамида </a:t>
            </a:r>
            <a:r>
              <a:rPr lang="ru-RU" sz="2000">
                <a:solidFill>
                  <a:schemeClr val="accent1"/>
                </a:solidFill>
              </a:rPr>
              <a:t>- мошенническая схема, в которой доход выплачивается за счёт привлечения новых участников.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/>
              <a:t>Признаки: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Прибыль за счёт привлечения новых вкладчиков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Компания не создаёт реальный продукт</a:t>
            </a:r>
            <a:br>
              <a:rPr lang="ru-RU" sz="2000"/>
            </a:br>
            <a:r>
              <a:rPr lang="ru-RU" sz="2000"/>
              <a:t>и не даёт информации о нём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Нет официальной информации о компании</a:t>
            </a:r>
            <a:br>
              <a:rPr lang="ru-RU" sz="2000"/>
            </a:br>
            <a:r>
              <a:rPr lang="ru-RU" sz="2000"/>
              <a:t>и лицензии</a:t>
            </a:r>
            <a:endParaRPr/>
          </a:p>
        </p:txBody>
      </p:sp>
      <p:pic>
        <p:nvPicPr>
          <p:cNvPr id="387" name="Google Shape;38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6613" y="2044557"/>
            <a:ext cx="4414838" cy="426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008884">
            <a:off x="11114901" y="4769144"/>
            <a:ext cx="567857" cy="5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008884">
            <a:off x="10371949" y="3711869"/>
            <a:ext cx="567857" cy="5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04166">
            <a:off x="9683738" y="2478617"/>
            <a:ext cx="567857" cy="5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694762">
            <a:off x="8490234" y="2423730"/>
            <a:ext cx="567857" cy="50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77485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13. Монтаж, перевозка, установка мебели, стажер</a:t>
            </a:r>
            <a:endParaRPr/>
          </a:p>
        </p:txBody>
      </p:sp>
      <p:pic>
        <p:nvPicPr>
          <p:cNvPr id="398" name="Google Shape;398;p34"/>
          <p:cNvPicPr preferRelativeResize="0"/>
          <p:nvPr/>
        </p:nvPicPr>
        <p:blipFill rotWithShape="1">
          <a:blip r:embed="rId3">
            <a:alphaModFix/>
          </a:blip>
          <a:srcRect b="84024"/>
          <a:stretch/>
        </p:blipFill>
        <p:spPr>
          <a:xfrm>
            <a:off x="4445178" y="1690688"/>
            <a:ext cx="6658904" cy="7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4"/>
          <p:cNvSpPr txBox="1"/>
          <p:nvPr/>
        </p:nvSpPr>
        <p:spPr>
          <a:xfrm>
            <a:off x="4407073" y="2760267"/>
            <a:ext cx="693720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выплачивал зарплату за отработанные смены,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герою удалось заработать 15 тыс. руб.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герой во время работы получил травму спины из-за того,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поднимал много тяжестей. На поход к врачам и лечение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пришлось потратить почти половину зарплаты – 7 тысяч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рублей. А также герой не смог отработать вторую половину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месяца из-за болезни. Так что тут герой заработал не только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деньги, но и проблемы со здоровьем.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Важно учитывать, что существуют ограничения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несовершеннолетних по устройству на тяжелые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вредные работы!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Особые условия труда для несовершеннолетних</a:t>
            </a:r>
            <a:endParaRPr/>
          </a:p>
        </p:txBody>
      </p:sp>
      <p:sp>
        <p:nvSpPr>
          <p:cNvPr id="407" name="Google Shape;407;p35"/>
          <p:cNvSpPr txBox="1">
            <a:spLocks noGrp="1"/>
          </p:cNvSpPr>
          <p:nvPr>
            <p:ph type="body" idx="1"/>
          </p:nvPr>
        </p:nvSpPr>
        <p:spPr>
          <a:xfrm>
            <a:off x="6424612" y="2001520"/>
            <a:ext cx="5448301" cy="402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Ограничения подъёма тяжестей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Запрет на командировки и работу вахтовым методом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Запрет на сверхурочную работу*,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Запрет на работу с вредными и опасными условиями труда и на работу, которая может причинить вред нравственному развитию</a:t>
            </a:r>
            <a:endParaRPr/>
          </a:p>
        </p:txBody>
      </p:sp>
      <p:graphicFrame>
        <p:nvGraphicFramePr>
          <p:cNvPr id="408" name="Google Shape;408;p35"/>
          <p:cNvGraphicFramePr/>
          <p:nvPr/>
        </p:nvGraphicFramePr>
        <p:xfrm>
          <a:off x="838200" y="200152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{D7851E35-1D59-40E3-8815-9B8C85D6D1C9}</a:tableStyleId>
              </a:tblPr>
              <a:tblGrid>
                <a:gridCol w="17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Возраст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Мальчики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Девочки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14-15 лет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 кг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 кг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16-17 лет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кг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 кг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Суммарно за смену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500 кг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200 кг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"/>
          <p:cNvSpPr txBox="1">
            <a:spLocks noGrp="1"/>
          </p:cNvSpPr>
          <p:nvPr>
            <p:ph type="title"/>
          </p:nvPr>
        </p:nvSpPr>
        <p:spPr>
          <a:xfrm>
            <a:off x="323850" y="1447006"/>
            <a:ext cx="4233863" cy="396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14. Самозанятость</a:t>
            </a:r>
            <a:br>
              <a:rPr lang="ru-RU" sz="3200"/>
            </a:br>
            <a:r>
              <a:rPr lang="ru-RU" sz="3200"/>
              <a:t>в качестве блогера</a:t>
            </a:r>
            <a:endParaRPr/>
          </a:p>
        </p:txBody>
      </p:sp>
      <p:pic>
        <p:nvPicPr>
          <p:cNvPr id="415" name="Google Shape;415;p36"/>
          <p:cNvPicPr preferRelativeResize="0"/>
          <p:nvPr/>
        </p:nvPicPr>
        <p:blipFill rotWithShape="1">
          <a:blip r:embed="rId3">
            <a:alphaModFix/>
          </a:blip>
          <a:srcRect b="83992"/>
          <a:stretch/>
        </p:blipFill>
        <p:spPr>
          <a:xfrm>
            <a:off x="4407073" y="1240301"/>
            <a:ext cx="6658904" cy="7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6"/>
          <p:cNvSpPr txBox="1"/>
          <p:nvPr/>
        </p:nvSpPr>
        <p:spPr>
          <a:xfrm>
            <a:off x="4407073" y="2204906"/>
            <a:ext cx="6937202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того чтобы записывать хорошее видео, нужно иметь много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дополнительной техники, обычного телефона недостаточно. Чтобы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порадовать подписчиков красивой картинкой и качественным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звуком, герою пришлось купить микрофон, штатив для камеры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кольцевую лампу. 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обошлось в 10 тысяч рублей, а доход с этих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записей герой пока не получил. Возможно, повезёт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следующем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месяце. Правда, необходимо еще пройти курсы актерского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мастерства и оплатить вебинары по поисковой оптимизации.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нужно быть осторожным, могут возникнуть проблемы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конфиденциальностью и безопасностью персональных данных.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делать свою жизнь общедоступной, то можно стать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объектом интереса недобросовестных людей.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339" y="734054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6485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Что нужно ещё для творческой профессии</a:t>
            </a:r>
            <a:endParaRPr/>
          </a:p>
        </p:txBody>
      </p:sp>
      <p:sp>
        <p:nvSpPr>
          <p:cNvPr id="424" name="Google Shape;424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1. Создание контента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2. Продвижение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3. Взаимодействие с аудиторией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4. Техническое оборудование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5. Курсы публичных выступлений и сценического мастерства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		</a:t>
            </a:r>
            <a:r>
              <a:rPr lang="ru-RU" sz="2400" b="1">
                <a:solidFill>
                  <a:schemeClr val="accent1"/>
                </a:solidFill>
              </a:rPr>
              <a:t>для всего этого нужны ресурсы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		(денежные и временные)</a:t>
            </a:r>
            <a:endParaRPr/>
          </a:p>
        </p:txBody>
      </p:sp>
      <p:sp>
        <p:nvSpPr>
          <p:cNvPr id="425" name="Google Shape;425;p37"/>
          <p:cNvSpPr/>
          <p:nvPr/>
        </p:nvSpPr>
        <p:spPr>
          <a:xfrm>
            <a:off x="4662486" y="4169909"/>
            <a:ext cx="666751" cy="816429"/>
          </a:xfrm>
          <a:prstGeom prst="downArrow">
            <a:avLst>
              <a:gd name="adj1" fmla="val 54286"/>
              <a:gd name="adj2" fmla="val 5428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400" y="2580722"/>
            <a:ext cx="11049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Самозанятость</a:t>
            </a:r>
            <a:endParaRPr/>
          </a:p>
        </p:txBody>
      </p:sp>
      <p:sp>
        <p:nvSpPr>
          <p:cNvPr id="433" name="Google Shape;43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sz="2000" b="1">
                <a:solidFill>
                  <a:schemeClr val="accent1"/>
                </a:solidFill>
              </a:rPr>
              <a:t>Самозанятые – это те налогоплательщики, которые платят налог</a:t>
            </a:r>
            <a:br>
              <a:rPr lang="ru-RU" sz="2000" b="1">
                <a:solidFill>
                  <a:schemeClr val="accent1"/>
                </a:solidFill>
              </a:rPr>
            </a:br>
            <a:r>
              <a:rPr lang="ru-RU" sz="2000" b="1">
                <a:solidFill>
                  <a:schemeClr val="accent1"/>
                </a:solidFill>
              </a:rPr>
              <a:t>на профессиональный доход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С 14 лет, но нужно письменное согласие родителей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/>
              <a:t>Преимущества работы самозанятым: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Простая регистрация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Упрощенная отчётность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Нет страховых взносов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Самая низкая налоговая ставка: </a:t>
            </a:r>
            <a:endParaRPr/>
          </a:p>
          <a:p>
            <a:pPr marL="114300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/>
              <a:t>для заказов от физлиц — 4%;</a:t>
            </a:r>
            <a:endParaRPr/>
          </a:p>
          <a:p>
            <a:pPr marL="114300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/>
              <a:t>для заказов от юрлиц  — 6%.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Налоговый вычет до 10 тысяч рублей</a:t>
            </a:r>
            <a:endParaRPr sz="2000"/>
          </a:p>
        </p:txBody>
      </p:sp>
      <p:pic>
        <p:nvPicPr>
          <p:cNvPr id="434" name="Google Shape;43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2575" y="2643186"/>
            <a:ext cx="2557463" cy="40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5112" y="4278040"/>
            <a:ext cx="2557463" cy="226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15. Пеший курьер в типографию</a:t>
            </a:r>
            <a:endParaRPr/>
          </a:p>
        </p:txBody>
      </p:sp>
      <p:pic>
        <p:nvPicPr>
          <p:cNvPr id="442" name="Google Shape;442;p39"/>
          <p:cNvPicPr preferRelativeResize="0"/>
          <p:nvPr/>
        </p:nvPicPr>
        <p:blipFill rotWithShape="1">
          <a:blip r:embed="rId3">
            <a:alphaModFix/>
          </a:blip>
          <a:srcRect b="84157"/>
          <a:stretch/>
        </p:blipFill>
        <p:spPr>
          <a:xfrm>
            <a:off x="4527169" y="1890050"/>
            <a:ext cx="6697010" cy="75313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9"/>
          <p:cNvSpPr txBox="1"/>
          <p:nvPr/>
        </p:nvSpPr>
        <p:spPr>
          <a:xfrm>
            <a:off x="4527169" y="2842550"/>
            <a:ext cx="693720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Работодателями оказались мошенники, которые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обманывали доверчивых людей, а герой перевозил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деньги, полученные обманным путем. Героя задержала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полиция, а «работодатель» испарился.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тот факт, что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не предоставил данные о себе, хотя у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индивидуальных предпринимателей есть реквизиты.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тому же очень подозрительно, что работодатель не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заключает трудовой договор.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0</a:t>
            </a:r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839788" y="2514600"/>
            <a:ext cx="3932237" cy="335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/>
              <a:t>Выбор финансовой цели</a:t>
            </a:r>
            <a:endParaRPr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505909"/>
            <a:ext cx="5037944" cy="4630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057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Признаки мошенничества при найме на работу</a:t>
            </a:r>
            <a:endParaRPr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1"/>
          </p:nvPr>
        </p:nvSpPr>
        <p:spPr>
          <a:xfrm>
            <a:off x="838200" y="2111829"/>
            <a:ext cx="9377363" cy="406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Декларируемая гарантированная высокая доходность: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Агрессивная реклама и навязчивые призывы к сотрудничеству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Сомнительные договоры или их отсутствие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Отсутствие информации о компании, её руководстве, деталей о рабочих задачах, постоянного офиса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16. Менеджер зала в компании «Питаемся-и-правильно»</a:t>
            </a:r>
            <a:endParaRPr/>
          </a:p>
        </p:txBody>
      </p:sp>
      <p:pic>
        <p:nvPicPr>
          <p:cNvPr id="458" name="Google Shape;458;p41"/>
          <p:cNvPicPr preferRelativeResize="0"/>
          <p:nvPr/>
        </p:nvPicPr>
        <p:blipFill rotWithShape="1">
          <a:blip r:embed="rId3">
            <a:alphaModFix/>
          </a:blip>
          <a:srcRect b="84061"/>
          <a:stretch/>
        </p:blipFill>
        <p:spPr>
          <a:xfrm>
            <a:off x="4527169" y="2347249"/>
            <a:ext cx="6668431" cy="75313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1"/>
          <p:cNvSpPr txBox="1"/>
          <p:nvPr/>
        </p:nvSpPr>
        <p:spPr>
          <a:xfrm>
            <a:off x="4527169" y="3299750"/>
            <a:ext cx="693720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400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32 000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27 840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новой должностью и получил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1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17. Работа курьером</a:t>
            </a:r>
            <a:endParaRPr/>
          </a:p>
        </p:txBody>
      </p:sp>
      <p:pic>
        <p:nvPicPr>
          <p:cNvPr id="468" name="Google Shape;468;p42"/>
          <p:cNvPicPr preferRelativeResize="0"/>
          <p:nvPr/>
        </p:nvPicPr>
        <p:blipFill rotWithShape="1">
          <a:blip r:embed="rId3">
            <a:alphaModFix/>
          </a:blip>
          <a:srcRect b="84029"/>
          <a:stretch/>
        </p:blipFill>
        <p:spPr>
          <a:xfrm>
            <a:off x="4546222" y="2347248"/>
            <a:ext cx="6649378" cy="75314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2"/>
          <p:cNvSpPr txBox="1"/>
          <p:nvPr/>
        </p:nvSpPr>
        <p:spPr>
          <a:xfrm>
            <a:off x="4527169" y="3299750"/>
            <a:ext cx="693720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работал не покладая рук всё возможное время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заработал 1200 руб х 5 (дней в неделю) х 4 (недели) 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24 000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20 880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работой и получил зарплату!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2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"/>
          <p:cNvSpPr txBox="1"/>
          <p:nvPr/>
        </p:nvSpPr>
        <p:spPr>
          <a:xfrm>
            <a:off x="839788" y="1828800"/>
            <a:ext cx="413226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Этап 4: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покупка</a:t>
            </a:r>
            <a:endParaRPr/>
          </a:p>
        </p:txBody>
      </p:sp>
      <p:sp>
        <p:nvSpPr>
          <p:cNvPr id="478" name="Google Shape;478;p43"/>
          <p:cNvSpPr txBox="1"/>
          <p:nvPr/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Ход игры: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минуты на ознакомление</a:t>
            </a:r>
            <a:b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вариантами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минуты на выбор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1175" y="3859608"/>
            <a:ext cx="2179054" cy="264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1737">
            <a:off x="454541" y="3631120"/>
            <a:ext cx="2509124" cy="236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246870" y="3531654"/>
            <a:ext cx="2613965" cy="246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Выбор магазина</a:t>
            </a:r>
            <a:endParaRPr/>
          </a:p>
        </p:txBody>
      </p:sp>
      <p:pic>
        <p:nvPicPr>
          <p:cNvPr id="488" name="Google Shape;48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973" y="1981200"/>
            <a:ext cx="2348260" cy="233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4"/>
          <p:cNvPicPr preferRelativeResize="0"/>
          <p:nvPr/>
        </p:nvPicPr>
        <p:blipFill rotWithShape="1">
          <a:blip r:embed="rId5">
            <a:alphaModFix/>
          </a:blip>
          <a:srcRect l="3206" t="1737" r="5378" b="4090"/>
          <a:stretch/>
        </p:blipFill>
        <p:spPr>
          <a:xfrm>
            <a:off x="3390726" y="2027294"/>
            <a:ext cx="2537893" cy="228962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4"/>
          <p:cNvSpPr txBox="1"/>
          <p:nvPr/>
        </p:nvSpPr>
        <p:spPr>
          <a:xfrm>
            <a:off x="703509" y="4632496"/>
            <a:ext cx="1977606" cy="93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Мошеннический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маркетплейс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ativo-wql.org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3635915" y="4620861"/>
            <a:ext cx="1977606" cy="93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Надежный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маркетплейс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wowmarket.ru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3101" y="3532635"/>
            <a:ext cx="2613965" cy="24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7239" y="2022815"/>
            <a:ext cx="2338122" cy="219013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 txBox="1"/>
          <p:nvPr/>
        </p:nvSpPr>
        <p:spPr>
          <a:xfrm>
            <a:off x="6722146" y="4621842"/>
            <a:ext cx="1977606" cy="93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Мошеннический 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М.Видно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223207">
            <a:off x="9196571" y="3435404"/>
            <a:ext cx="2663005" cy="251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4"/>
          <p:cNvPicPr preferRelativeResize="0"/>
          <p:nvPr/>
        </p:nvPicPr>
        <p:blipFill rotWithShape="1">
          <a:blip r:embed="rId7">
            <a:alphaModFix/>
          </a:blip>
          <a:srcRect r="9164"/>
          <a:stretch/>
        </p:blipFill>
        <p:spPr>
          <a:xfrm>
            <a:off x="9363981" y="2001773"/>
            <a:ext cx="2279915" cy="217729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/>
          <p:cNvSpPr txBox="1"/>
          <p:nvPr/>
        </p:nvSpPr>
        <p:spPr>
          <a:xfrm>
            <a:off x="9281240" y="4621842"/>
            <a:ext cx="25651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Надежные специализированные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магазины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44" descr="Picture backgroun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2742" y="5625934"/>
            <a:ext cx="677148" cy="67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4" descr="Picture backgroun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25228" y="5625934"/>
            <a:ext cx="677148" cy="67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50349" y="5725217"/>
            <a:ext cx="512743" cy="51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48718" y="5725217"/>
            <a:ext cx="512743" cy="51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45"/>
          <p:cNvGrpSpPr/>
          <p:nvPr/>
        </p:nvGrpSpPr>
        <p:grpSpPr>
          <a:xfrm>
            <a:off x="746760" y="2453640"/>
            <a:ext cx="10698479" cy="2926079"/>
            <a:chOff x="0" y="0"/>
            <a:chExt cx="10698479" cy="2926079"/>
          </a:xfrm>
        </p:grpSpPr>
        <p:sp>
          <p:nvSpPr>
            <p:cNvPr id="507" name="Google Shape;507;p45"/>
            <p:cNvSpPr/>
            <p:nvPr/>
          </p:nvSpPr>
          <p:spPr>
            <a:xfrm>
              <a:off x="0" y="1759"/>
              <a:ext cx="4873868" cy="292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5"/>
            <p:cNvSpPr txBox="1"/>
            <p:nvPr/>
          </p:nvSpPr>
          <p:spPr>
            <a:xfrm>
              <a:off x="0" y="1759"/>
              <a:ext cx="4873868" cy="292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советов подростку при поиске первой работы</a:t>
              </a:r>
              <a:endParaRPr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5824611" y="0"/>
              <a:ext cx="4873868" cy="292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5"/>
            <p:cNvSpPr txBox="1"/>
            <p:nvPr/>
          </p:nvSpPr>
          <p:spPr>
            <a:xfrm>
              <a:off x="5824611" y="0"/>
              <a:ext cx="4873868" cy="292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советов, как не попасться на уловки мошенников-работодателей</a:t>
              </a:r>
              <a:endParaRPr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5 советов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"/>
          <p:cNvSpPr txBox="1">
            <a:spLocks noGrp="1"/>
          </p:cNvSpPr>
          <p:nvPr>
            <p:ph type="title"/>
          </p:nvPr>
        </p:nvSpPr>
        <p:spPr>
          <a:xfrm>
            <a:off x="6196013" y="1828800"/>
            <a:ext cx="5591175" cy="39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ru-RU" sz="6000"/>
              <a:t>Подведение итогов</a:t>
            </a:r>
            <a:br>
              <a:rPr lang="ru-RU" sz="6000"/>
            </a:br>
            <a:r>
              <a:rPr lang="ru-RU" sz="4800"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/>
          </a:p>
        </p:txBody>
      </p:sp>
      <p:pic>
        <p:nvPicPr>
          <p:cNvPr id="518" name="Google Shape;51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62" y="657226"/>
            <a:ext cx="2457295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8331" y="942974"/>
            <a:ext cx="2491992" cy="5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008958">
            <a:off x="2988078" y="3132599"/>
            <a:ext cx="3277064" cy="309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14941">
            <a:off x="7079810" y="1130664"/>
            <a:ext cx="2888214" cy="27263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Финансовые цели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709" y="4210104"/>
            <a:ext cx="4076700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2521" y="1481325"/>
            <a:ext cx="3188727" cy="249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5476" y="3764966"/>
            <a:ext cx="30734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4031" y="1769834"/>
            <a:ext cx="3408921" cy="302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1:</a:t>
            </a:r>
            <a:br>
              <a:rPr lang="ru-RU"/>
            </a:br>
            <a:r>
              <a:rPr lang="ru-RU"/>
              <a:t>работа в июне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b="1">
                <a:solidFill>
                  <a:schemeClr val="dk1"/>
                </a:solidFill>
              </a:rPr>
              <a:t>Ход игры: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</a:rPr>
              <a:t>5 минут на ознакомление</a:t>
            </a:r>
            <a:br>
              <a:rPr lang="ru-RU" sz="2800">
                <a:solidFill>
                  <a:schemeClr val="dk1"/>
                </a:solidFill>
              </a:rPr>
            </a:br>
            <a:r>
              <a:rPr lang="ru-RU" sz="2800">
                <a:solidFill>
                  <a:schemeClr val="dk1"/>
                </a:solidFill>
              </a:rPr>
              <a:t>с вакансиями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</a:rPr>
              <a:t>7 минут на процесс получения ответов на вопросы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</a:rPr>
              <a:t>3 минуты на выбор работы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Уточняющие вопросы</a:t>
            </a:r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45668" cy="2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Обязательные реквизиты:</a:t>
            </a:r>
            <a:br>
              <a:rPr lang="ru-RU" sz="2400"/>
            </a:br>
            <a:r>
              <a:rPr lang="ru-RU" sz="2400"/>
              <a:t>ИНН, ОГРН, КПП (для юридических лиц), ОКПО, ОКВЭД, полное наименование организации, юридический адрес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Размер заработной платы и условия трудоустройства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Какие задачи входят в обязанность сотрудника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0883" y="3294345"/>
            <a:ext cx="3198530" cy="319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5453858" y="2628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>
                <a:solidFill>
                  <a:schemeClr val="dk1"/>
                </a:solidFill>
              </a:rPr>
              <a:t>Результаты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8474" y="2069431"/>
            <a:ext cx="1611000" cy="45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1:</a:t>
            </a:r>
            <a:br>
              <a:rPr lang="ru-RU"/>
            </a:br>
            <a:r>
              <a:rPr lang="ru-RU"/>
              <a:t>работа в июне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1. Стажёр-помощник в отдел продаж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 b="84119"/>
          <a:stretch/>
        </p:blipFill>
        <p:spPr>
          <a:xfrm>
            <a:off x="4270703" y="1690688"/>
            <a:ext cx="6687483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4407074" y="2728193"/>
            <a:ext cx="655111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Поскольку в первый месяц был испытательный срок,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 и зарплата в два раза ниже обещанной. К тому же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вычел из зарплаты героя стоимость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униформы, обедов и штрафы за опоздания на работу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весь месяц.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любой ответ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работодателя на дополнительные вопросы — в них он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пытался выдать как можно меньше информации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компании и предполагаемой работе.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стафета Мои финансы">
      <a:dk1>
        <a:srgbClr val="000000"/>
      </a:dk1>
      <a:lt1>
        <a:srgbClr val="FFFFFF"/>
      </a:lt1>
      <a:dk2>
        <a:srgbClr val="3C3E3C"/>
      </a:dk2>
      <a:lt2>
        <a:srgbClr val="B8BCBF"/>
      </a:lt2>
      <a:accent1>
        <a:srgbClr val="009657"/>
      </a:accent1>
      <a:accent2>
        <a:srgbClr val="EF7D00"/>
      </a:accent2>
      <a:accent3>
        <a:srgbClr val="004F9F"/>
      </a:accent3>
      <a:accent4>
        <a:srgbClr val="30B7BC"/>
      </a:accent4>
      <a:accent5>
        <a:srgbClr val="E62059"/>
      </a:accent5>
      <a:accent6>
        <a:srgbClr val="D4ADD3"/>
      </a:accent6>
      <a:hlink>
        <a:srgbClr val="30B7BC"/>
      </a:hlink>
      <a:folHlink>
        <a:srgbClr val="005B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Application>Microsoft Office PowerPoint</Application>
  <PresentationFormat>Широкоэкранный</PresentationFormat>
  <Paragraphs>371</Paragraphs>
  <Slides>46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 Black</vt:lpstr>
      <vt:lpstr>Arial</vt:lpstr>
      <vt:lpstr>Raleway</vt:lpstr>
      <vt:lpstr>Calibri</vt:lpstr>
      <vt:lpstr>Тема Office</vt:lpstr>
      <vt:lpstr>Игра «Прекрасное далёко»</vt:lpstr>
      <vt:lpstr>Правила игры</vt:lpstr>
      <vt:lpstr>Персонажи</vt:lpstr>
      <vt:lpstr>Этап 0</vt:lpstr>
      <vt:lpstr>Финансовые цели</vt:lpstr>
      <vt:lpstr>Этап 1: работа в июне</vt:lpstr>
      <vt:lpstr>Уточняющие вопросы</vt:lpstr>
      <vt:lpstr>Этап 1: работа в июне</vt:lpstr>
      <vt:lpstr>1. Стажёр-помощник в отдел продаж</vt:lpstr>
      <vt:lpstr>Нюансы трудоустройства несовершеннолетних</vt:lpstr>
      <vt:lpstr>2. Оператор зала в компании «Питаемся-и-правильно»</vt:lpstr>
      <vt:lpstr>Налог с зарплаты</vt:lpstr>
      <vt:lpstr>3. Стажёр</vt:lpstr>
      <vt:lpstr>Дропперство</vt:lpstr>
      <vt:lpstr>4. Стажировка в рекламном агентстве</vt:lpstr>
      <vt:lpstr>5. Помощник вожатого в летнем лагере</vt:lpstr>
      <vt:lpstr>Презентация PowerPoint</vt:lpstr>
      <vt:lpstr>Уточняющие вопросы</vt:lpstr>
      <vt:lpstr>Этап 2: работа в июле</vt:lpstr>
      <vt:lpstr>6. Стипендия в благотворительном фонде помощи бездомным животным «Мягкие лапки»</vt:lpstr>
      <vt:lpstr>Дропперство</vt:lpstr>
      <vt:lpstr>7. Работа курьером</vt:lpstr>
      <vt:lpstr>8. Помощник маркетолога маркетплейса удаленно</vt:lpstr>
      <vt:lpstr>Мошенники на маркетплейсах</vt:lpstr>
      <vt:lpstr>9. Оператор зала в компании «Питаемся-и-правильно»</vt:lpstr>
      <vt:lpstr>10. Менеджер зала в компании «Питаемся-и-правильно»</vt:lpstr>
      <vt:lpstr>Налоги в вакансиях</vt:lpstr>
      <vt:lpstr>11. Помощник менеджера в рекламном агентстве </vt:lpstr>
      <vt:lpstr>Презентация PowerPoint</vt:lpstr>
      <vt:lpstr>Уточняющие вопросы</vt:lpstr>
      <vt:lpstr>Этап 3: работа в августе</vt:lpstr>
      <vt:lpstr>12. Работа по продвижению новой криптовалюты</vt:lpstr>
      <vt:lpstr>Признаки финансовых пирамид</vt:lpstr>
      <vt:lpstr>13. Монтаж, перевозка, установка мебели, стажер</vt:lpstr>
      <vt:lpstr>Особые условия труда для несовершеннолетних</vt:lpstr>
      <vt:lpstr>14. Самозанятость в качестве блогера</vt:lpstr>
      <vt:lpstr>Что нужно ещё для творческой профессии</vt:lpstr>
      <vt:lpstr>Самозанятость</vt:lpstr>
      <vt:lpstr>15. Пеший курьер в типографию</vt:lpstr>
      <vt:lpstr>Признаки мошенничества при найме на работу</vt:lpstr>
      <vt:lpstr>16. Менеджер зала в компании «Питаемся-и-правильно»</vt:lpstr>
      <vt:lpstr>17. Работа курьером</vt:lpstr>
      <vt:lpstr>Презентация PowerPoint</vt:lpstr>
      <vt:lpstr>Выбор магазина</vt:lpstr>
      <vt:lpstr>5 советов</vt:lpstr>
      <vt:lpstr>Подведение итогов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«Прекрасное далёко»</dc:title>
  <dc:creator>елизавета стародынова</dc:creator>
  <cp:lastModifiedBy>Пользователь</cp:lastModifiedBy>
  <cp:revision>1</cp:revision>
  <dcterms:created xsi:type="dcterms:W3CDTF">2024-03-21T10:33:51Z</dcterms:created>
  <dcterms:modified xsi:type="dcterms:W3CDTF">2024-07-30T04:21:01Z</dcterms:modified>
</cp:coreProperties>
</file>